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2" r:id="rId2"/>
    <p:sldId id="605" r:id="rId3"/>
    <p:sldId id="617" r:id="rId4"/>
    <p:sldId id="618" r:id="rId5"/>
    <p:sldId id="499" r:id="rId6"/>
    <p:sldId id="623" r:id="rId7"/>
    <p:sldId id="619" r:id="rId8"/>
    <p:sldId id="620" r:id="rId9"/>
    <p:sldId id="621" r:id="rId10"/>
    <p:sldId id="622" r:id="rId11"/>
    <p:sldId id="626" r:id="rId12"/>
    <p:sldId id="627" r:id="rId13"/>
    <p:sldId id="628" r:id="rId14"/>
    <p:sldId id="624" r:id="rId15"/>
    <p:sldId id="625" r:id="rId16"/>
    <p:sldId id="630" r:id="rId17"/>
    <p:sldId id="631" r:id="rId18"/>
    <p:sldId id="632" r:id="rId19"/>
    <p:sldId id="633" r:id="rId20"/>
    <p:sldId id="634" r:id="rId21"/>
    <p:sldId id="635" r:id="rId22"/>
    <p:sldId id="636" r:id="rId23"/>
    <p:sldId id="638" r:id="rId24"/>
    <p:sldId id="639" r:id="rId25"/>
    <p:sldId id="640" r:id="rId26"/>
    <p:sldId id="641" r:id="rId27"/>
    <p:sldId id="652" r:id="rId28"/>
    <p:sldId id="642" r:id="rId29"/>
    <p:sldId id="643" r:id="rId30"/>
    <p:sldId id="644" r:id="rId31"/>
    <p:sldId id="645" r:id="rId32"/>
    <p:sldId id="646" r:id="rId33"/>
    <p:sldId id="647" r:id="rId34"/>
    <p:sldId id="648" r:id="rId35"/>
    <p:sldId id="649" r:id="rId36"/>
    <p:sldId id="650" r:id="rId37"/>
    <p:sldId id="653" r:id="rId38"/>
    <p:sldId id="654" r:id="rId39"/>
    <p:sldId id="655" r:id="rId40"/>
    <p:sldId id="529" r:id="rId41"/>
    <p:sldId id="332" r:id="rId42"/>
    <p:sldId id="656" r:id="rId43"/>
    <p:sldId id="657" r:id="rId44"/>
    <p:sldId id="658" r:id="rId45"/>
    <p:sldId id="659" r:id="rId46"/>
    <p:sldId id="660" r:id="rId47"/>
    <p:sldId id="661" r:id="rId48"/>
    <p:sldId id="662" r:id="rId49"/>
    <p:sldId id="664" r:id="rId50"/>
    <p:sldId id="665" r:id="rId51"/>
    <p:sldId id="663" r:id="rId52"/>
    <p:sldId id="666" r:id="rId53"/>
    <p:sldId id="672" r:id="rId54"/>
    <p:sldId id="667" r:id="rId55"/>
    <p:sldId id="668" r:id="rId56"/>
    <p:sldId id="669" r:id="rId57"/>
    <p:sldId id="670" r:id="rId58"/>
    <p:sldId id="671" r:id="rId59"/>
    <p:sldId id="673" r:id="rId60"/>
    <p:sldId id="674" r:id="rId61"/>
    <p:sldId id="675" r:id="rId62"/>
    <p:sldId id="677" r:id="rId63"/>
    <p:sldId id="676" r:id="rId64"/>
    <p:sldId id="678" r:id="rId65"/>
    <p:sldId id="679" r:id="rId66"/>
    <p:sldId id="680" r:id="rId67"/>
    <p:sldId id="681" r:id="rId68"/>
    <p:sldId id="682" r:id="rId69"/>
    <p:sldId id="683" r:id="rId70"/>
    <p:sldId id="684" r:id="rId71"/>
    <p:sldId id="685" r:id="rId72"/>
    <p:sldId id="686" r:id="rId73"/>
    <p:sldId id="687" r:id="rId74"/>
    <p:sldId id="688" r:id="rId75"/>
    <p:sldId id="689" r:id="rId76"/>
    <p:sldId id="690" r:id="rId77"/>
    <p:sldId id="691" r:id="rId78"/>
    <p:sldId id="692" r:id="rId79"/>
    <p:sldId id="693" r:id="rId80"/>
    <p:sldId id="695" r:id="rId81"/>
    <p:sldId id="696" r:id="rId82"/>
    <p:sldId id="694" r:id="rId83"/>
    <p:sldId id="697" r:id="rId84"/>
    <p:sldId id="698" r:id="rId8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877AB5-0405-5B94-F7F5-413822228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FF91A5D-4D34-14CB-5628-5C51EE577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C259D1-6EA0-D1B3-7932-69D7DDC0E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3EABE1-2496-58F4-E340-3D5032D5B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74D7AB-B806-3242-D165-AB504F605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373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735E04-2E36-8B6C-B9A0-61114B3F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32613E-3C42-C99B-BBF8-809698F2D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420000-F8D7-FF34-F074-2F9CED412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68594A-9989-A06E-8734-EE504D7FB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BCAFC1-B842-FA83-B722-0A6B0477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422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C986678-78DD-0EE0-DC02-D434714008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D2450FC-B19C-DCC8-1E2A-DC294C9745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603643-6ACC-2EF0-615F-2EF24D72D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413421-5D03-2234-D449-FA284EE9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2586C8-8F74-D6C3-DADA-140F579B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214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261380-A91A-E1A0-DABE-70D45815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EBA8AD-0CA6-DF28-191E-29E62373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50EDE2D-903D-C55F-F65C-0ECB63B12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F2DA9D-1689-BA8A-1FA0-6FFCA6BC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7CE5ED-992E-CBF6-5942-8F6E7B83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97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517E30-63D8-F34F-0797-1661931C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364A47-BE8E-C94D-BFF7-70E130A83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E074C3F-CCC4-016E-1815-57FC978D5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F4D519-73A5-1F2A-532E-81E8C443B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B198BC-B706-907A-CFBC-0DA95A50B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48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022383-91CA-38EA-96C4-F9A834ED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420288-F7F7-8E37-D38B-269919D23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8C4DD0A-DE06-5140-A158-07FC579772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B6982C-7CEA-638E-0E6B-A70495BAF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DB23F0-A949-4D87-D927-707D62B4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6FC2B43-03BE-D4F4-5C9C-D6462F8C5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6245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F4205-538E-18C8-6980-418D88089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59F279D-DE7C-1171-9085-7B38A8155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C378A0-8BD5-E7B2-0E3A-F09F0C3E7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019D36E9-D026-B629-E338-1ADB2FD3D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39AC4F0-DA75-F0C4-3BD7-16BA3FFF1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14F2554-C32F-7158-FFC0-EF5C80652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7CEA1B1-16C5-D6D0-71E9-B1DC16749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1421026-A364-ABBB-60FB-078894DD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462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551A66-F935-449F-4B86-D25B8CFAB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1DD27CF-C41A-616E-7C06-941EE4E85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17E07B8-284E-A2B5-48DC-12FE3146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68C090B-A15A-B750-6CD8-2C0DE4C8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22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175D66E-21AB-0132-16D7-631055A99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FD40A9E-CA51-9BCA-B849-BFAD7C617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BA845-C032-FD66-18F0-971879A2A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565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30AF1F-39AC-4637-3E12-C63EF14C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EFAE79-4D81-3665-86CE-5BF72A5A4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9F310F2-E018-C90B-C303-9B06948E8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1D01B3-D7AA-05A7-C3D5-770271FA1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7C4CF7A-78E3-A526-77ED-DDEE0B77A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2A5362C-4829-DD77-CA8C-24E66D05B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708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46FCDB-A109-8628-F8BB-32D27246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9D2853F-97FA-E91B-C054-2E67899277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F6C31A-972E-9C20-5BE4-3499B40547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CAA0ED-A656-6D31-BD19-0DC6F6FF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1553879-454B-7536-0664-93812C45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BCE2851-E3BF-2C7B-A40B-368CB073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827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A717BDC-E32B-4DEE-1752-70903F3A6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167C228-D105-4B73-B8E7-19477A024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8115BAD-D2C5-0E92-CAF4-94F37FC43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EB8E85-0079-4E61-989F-059E4C022DF4}" type="datetimeFigureOut">
              <a:rPr lang="zh-TW" altLang="en-US" smtClean="0"/>
              <a:t>2025/6/30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E4E3B3-32DB-7E96-47D8-DB949A067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26479F-D12A-F937-E8B8-480282723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888C17-9072-4DDB-A896-0D2E1F4F083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455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docs.google.com/presentation/d/1Lm2r5_LSykp-XkVfI5tfx_EodAvivEPM/edit?usp=sharing&amp;ouid=101083475989166368892&amp;rtpof=true&amp;sd=true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jpg"/><Relationship Id="rId7" Type="http://schemas.openxmlformats.org/officeDocument/2006/relationships/hyperlink" Target="https://ithelp.ithome.com.tw/users/20121176/ironman/3023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channel/UCpzVAEwEs9AwT2uAOZuxaRQ" TargetMode="External"/><Relationship Id="rId11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hyperlink" Target="https://ithelp.ithome.com.tw/users/20121176/ironman/7810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o0310/python_cours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-bB65g1qqTg" TargetMode="External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12" Type="http://schemas.openxmlformats.org/officeDocument/2006/relationships/image" Target="../media/image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cHKr211oTlQ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80.png"/><Relationship Id="rId10" Type="http://schemas.openxmlformats.org/officeDocument/2006/relationships/hyperlink" Target="https://ithelp.ithome.com.tw/users/20121176/ironman/7810" TargetMode="External"/><Relationship Id="rId4" Type="http://schemas.openxmlformats.org/officeDocument/2006/relationships/hyperlink" Target="https://youtu.be/i8ncIcJs-LA" TargetMode="External"/><Relationship Id="rId9" Type="http://schemas.openxmlformats.org/officeDocument/2006/relationships/hyperlink" Target="https://ithelp.ithome.com.tw/users/20121176/ironman/302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2192000" cy="4162293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17" name="箭號: 五邊形 16">
            <a:extLst>
              <a:ext uri="{FF2B5EF4-FFF2-40B4-BE49-F238E27FC236}">
                <a16:creationId xmlns:a16="http://schemas.microsoft.com/office/drawing/2014/main" id="{CB9F71BA-9F31-4254-8EDE-CCCC84C5BE09}"/>
              </a:ext>
            </a:extLst>
          </p:cNvPr>
          <p:cNvSpPr/>
          <p:nvPr/>
        </p:nvSpPr>
        <p:spPr>
          <a:xfrm>
            <a:off x="0" y="-1"/>
            <a:ext cx="7670800" cy="4162293"/>
          </a:xfrm>
          <a:prstGeom prst="homePlate">
            <a:avLst/>
          </a:prstGeom>
          <a:solidFill>
            <a:schemeClr val="accent3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3657600" y="2171891"/>
            <a:ext cx="4876800" cy="514447"/>
            <a:chOff x="0" y="0"/>
            <a:chExt cx="5834825" cy="102889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5834825" cy="1028893"/>
              <a:chOff x="0" y="0"/>
              <a:chExt cx="5359237" cy="945029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360507" cy="945029"/>
              </a:xfrm>
              <a:custGeom>
                <a:avLst/>
                <a:gdLst/>
                <a:ahLst/>
                <a:cxnLst/>
                <a:rect l="l" t="t" r="r" b="b"/>
                <a:pathLst>
                  <a:path w="5360507" h="945029">
                    <a:moveTo>
                      <a:pt x="4806787" y="945029"/>
                    </a:moveTo>
                    <a:lnTo>
                      <a:pt x="553720" y="945029"/>
                    </a:lnTo>
                    <a:cubicBezTo>
                      <a:pt x="247650" y="945029"/>
                      <a:pt x="0" y="733433"/>
                      <a:pt x="0" y="473042"/>
                    </a:cubicBezTo>
                    <a:cubicBezTo>
                      <a:pt x="0" y="211567"/>
                      <a:pt x="247650" y="0"/>
                      <a:pt x="553720" y="0"/>
                    </a:cubicBezTo>
                    <a:lnTo>
                      <a:pt x="4806787" y="0"/>
                    </a:lnTo>
                    <a:cubicBezTo>
                      <a:pt x="5112857" y="0"/>
                      <a:pt x="5360507" y="211567"/>
                      <a:pt x="5360507" y="473042"/>
                    </a:cubicBezTo>
                    <a:cubicBezTo>
                      <a:pt x="5359237" y="733433"/>
                      <a:pt x="5111587" y="945029"/>
                      <a:pt x="4806787" y="945029"/>
                    </a:cubicBezTo>
                    <a:close/>
                  </a:path>
                </a:pathLst>
              </a:custGeom>
              <a:solidFill>
                <a:srgbClr val="FA643F"/>
              </a:solidFill>
            </p:spPr>
            <p:txBody>
              <a:bodyPr/>
              <a:lstStyle/>
              <a:p>
                <a:endParaRPr lang="zh-TW" altLang="en-US" sz="1200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36213" y="329878"/>
              <a:ext cx="4762395" cy="52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2"/>
                </a:lnSpc>
              </a:pPr>
              <a:r>
                <a:rPr lang="en-US" altLang="zh-TW" sz="2400" dirty="0">
                  <a:solidFill>
                    <a:srgbClr val="FFFFFF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Python</a:t>
              </a:r>
              <a:r>
                <a:rPr lang="zh-TW" altLang="en-US" sz="2400" dirty="0">
                  <a:solidFill>
                    <a:srgbClr val="FFFFFF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程式開發</a:t>
              </a:r>
              <a:endParaRPr lang="en-US" sz="2400" dirty="0">
                <a:solidFill>
                  <a:srgbClr val="FFFFFF"/>
                </a:solidFill>
                <a:latin typeface="Noto Sans T Chinese" panose="020B0604020202020204" charset="-128"/>
                <a:ea typeface="Noto Sans T Chinese" panose="020B0604020202020204" charset="-128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44060" y="5085582"/>
            <a:ext cx="4132781" cy="819649"/>
            <a:chOff x="0" y="0"/>
            <a:chExt cx="8265562" cy="1639299"/>
          </a:xfrm>
        </p:grpSpPr>
        <p:sp>
          <p:nvSpPr>
            <p:cNvPr id="8" name="TextBox 8"/>
            <p:cNvSpPr txBox="1"/>
            <p:nvPr/>
          </p:nvSpPr>
          <p:spPr>
            <a:xfrm>
              <a:off x="0" y="417040"/>
              <a:ext cx="8265562" cy="12222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altLang="zh-TW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2024.05.06</a:t>
              </a:r>
              <a:r>
                <a:rPr lang="zh-TW" altLang="en-US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 </a:t>
              </a:r>
              <a:r>
                <a:rPr lang="en-US" altLang="zh-TW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–</a:t>
              </a:r>
              <a:r>
                <a:rPr lang="zh-TW" altLang="en-US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 </a:t>
              </a:r>
              <a:r>
                <a:rPr lang="en-US" altLang="zh-TW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2024.05.07</a:t>
              </a:r>
            </a:p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zh-TW" altLang="en-US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上課地點：明道管理學院</a:t>
              </a:r>
              <a:endParaRPr lang="en-US" dirty="0">
                <a:solidFill>
                  <a:srgbClr val="000000"/>
                </a:solidFill>
                <a:latin typeface="Noto Sans T Chinese" panose="020B0604020202020204" charset="-128"/>
                <a:ea typeface="Noto Sans T Chinese" panose="020B0604020202020204" charset="-128"/>
              </a:endParaRP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 sz="120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5159" y="1027041"/>
            <a:ext cx="10468841" cy="936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33"/>
              </a:lnSpc>
            </a:pPr>
            <a:r>
              <a:rPr lang="zh-TW" altLang="en-US" sz="6666" b="1" dirty="0">
                <a:solidFill>
                  <a:srgbClr val="00000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農業物聯網分析設計與建置</a:t>
            </a:r>
            <a:endParaRPr lang="en-US" sz="6666" b="1" dirty="0">
              <a:solidFill>
                <a:srgbClr val="00000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15160" y="5085582"/>
            <a:ext cx="4132781" cy="849721"/>
            <a:chOff x="0" y="0"/>
            <a:chExt cx="8265562" cy="169944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417040"/>
              <a:ext cx="8265562" cy="1282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zh-TW" altLang="en-US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黃瀚輝　</a:t>
              </a:r>
              <a:r>
                <a:rPr lang="en-US" sz="2400" b="1" dirty="0" err="1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Maso</a:t>
              </a:r>
              <a:endParaRPr lang="en-US" sz="2400" b="1" dirty="0">
                <a:solidFill>
                  <a:srgbClr val="000000"/>
                </a:solidFill>
                <a:latin typeface="Noto Sans T Chinese" panose="020B0604020202020204" charset="-128"/>
                <a:ea typeface="Noto Sans T Chinese" panose="020B0604020202020204" charset="-128"/>
              </a:endParaRPr>
            </a:p>
            <a:p>
              <a:pPr>
                <a:lnSpc>
                  <a:spcPts val="2519"/>
                </a:lnSpc>
                <a:spcBef>
                  <a:spcPct val="0"/>
                </a:spcBef>
              </a:pPr>
              <a:r>
                <a:rPr lang="en-US" altLang="zh-TW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LINE</a:t>
              </a:r>
              <a:r>
                <a:rPr lang="zh-TW" altLang="en-US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 </a:t>
              </a:r>
              <a:r>
                <a:rPr lang="en-US" altLang="zh-TW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ID:</a:t>
              </a:r>
              <a:r>
                <a:rPr lang="zh-TW" altLang="en-US" sz="2400" b="1" dirty="0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 </a:t>
              </a:r>
              <a:r>
                <a:rPr lang="en-US" altLang="zh-TW" sz="2400" b="1" dirty="0" err="1">
                  <a:solidFill>
                    <a:srgbClr val="000000"/>
                  </a:solidFill>
                  <a:latin typeface="Noto Sans T Chinese" panose="020B0604020202020204" charset="-128"/>
                  <a:ea typeface="Noto Sans T Chinese" panose="020B0604020202020204" charset="-128"/>
                </a:rPr>
                <a:t>mastermaso</a:t>
              </a:r>
              <a:endParaRPr lang="en-US" sz="2400" b="1" dirty="0">
                <a:solidFill>
                  <a:srgbClr val="000000"/>
                </a:solidFill>
                <a:latin typeface="Noto Sans T Chinese" panose="020B0604020202020204" charset="-128"/>
                <a:ea typeface="Noto Sans T Chinese" panose="020B0604020202020204" charset="-128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>
              <a:off x="0" y="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zh-TW" altLang="en-US" sz="12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C5A9D-853E-D0F8-1796-AC2F790DC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EB08BDB-9A11-BBF5-652D-388A5F90B0A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90062E4-68E3-918D-D810-69A35BBC6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80" y="1409418"/>
            <a:ext cx="5658640" cy="403916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5FCF1AB-AB93-6D12-7FC7-318D70D46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866" y="1409418"/>
            <a:ext cx="5639587" cy="403916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7BB8107-B066-C6AA-8F9C-279D250EF889}"/>
              </a:ext>
            </a:extLst>
          </p:cNvPr>
          <p:cNvSpPr/>
          <p:nvPr/>
        </p:nvSpPr>
        <p:spPr>
          <a:xfrm>
            <a:off x="6576060" y="3147060"/>
            <a:ext cx="3642360" cy="876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AA7446F6-4866-5C19-99CC-E50E26D30432}"/>
              </a:ext>
            </a:extLst>
          </p:cNvPr>
          <p:cNvSpPr/>
          <p:nvPr/>
        </p:nvSpPr>
        <p:spPr>
          <a:xfrm>
            <a:off x="7912749" y="4246175"/>
            <a:ext cx="2656191" cy="805885"/>
          </a:xfrm>
          <a:prstGeom prst="wedgeRoundRectCallout">
            <a:avLst>
              <a:gd name="adj1" fmla="val -93375"/>
              <a:gd name="adj2" fmla="val -7082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全部勾選</a:t>
            </a:r>
          </a:p>
        </p:txBody>
      </p:sp>
    </p:spTree>
    <p:extLst>
      <p:ext uri="{BB962C8B-B14F-4D97-AF65-F5344CB8AC3E}">
        <p14:creationId xmlns:p14="http://schemas.microsoft.com/office/powerpoint/2010/main" val="2488487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56556-968F-58B6-0013-4D06F82B0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C9D0AC9-DC4E-A2ED-4BD7-5B77B679B1AD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2B0DE53-7E2B-0380-1CEA-04797526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38" y="1097223"/>
            <a:ext cx="10276341" cy="557789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DBF73E5-2E1F-2413-2472-564A1DD1D5C8}"/>
              </a:ext>
            </a:extLst>
          </p:cNvPr>
          <p:cNvSpPr/>
          <p:nvPr/>
        </p:nvSpPr>
        <p:spPr>
          <a:xfrm>
            <a:off x="5341620" y="4396739"/>
            <a:ext cx="213360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106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7B53-6E02-74BB-C675-B8BDC1A1E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8E4F047-B606-31E5-BE89-7A1FC938903A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403FE88-D5DD-B42F-8DA5-D62FBBB20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38" y="1097223"/>
            <a:ext cx="10276341" cy="5581913"/>
          </a:xfrm>
          <a:prstGeom prst="rect">
            <a:avLst/>
          </a:prstGeom>
        </p:spPr>
      </p:pic>
      <p:sp>
        <p:nvSpPr>
          <p:cNvPr id="10" name="語音泡泡: 圓角矩形 9">
            <a:extLst>
              <a:ext uri="{FF2B5EF4-FFF2-40B4-BE49-F238E27FC236}">
                <a16:creationId xmlns:a16="http://schemas.microsoft.com/office/drawing/2014/main" id="{ECCEF701-04F4-1056-2A10-CCEE83E1FD94}"/>
              </a:ext>
            </a:extLst>
          </p:cNvPr>
          <p:cNvSpPr/>
          <p:nvPr/>
        </p:nvSpPr>
        <p:spPr>
          <a:xfrm>
            <a:off x="6876429" y="4299515"/>
            <a:ext cx="5064111" cy="2314645"/>
          </a:xfrm>
          <a:prstGeom prst="wedgeRoundRectCallout">
            <a:avLst>
              <a:gd name="adj1" fmla="val -50917"/>
              <a:gd name="adj2" fmla="val -109589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按下 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Ctrl + Shift + P 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搜尋 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Configure Display Language</a:t>
            </a:r>
            <a:endParaRPr lang="zh-TW" altLang="en-US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7366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83B46-7BA7-4443-5F99-5215C79C0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BFFA1B-CC02-F2DB-2213-9F1F3B01822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BE99C5C-F48C-9F38-1710-59386B79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21" y="1097223"/>
            <a:ext cx="10276341" cy="557789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5636AB-15A8-BDAD-F45B-661E27265A95}"/>
              </a:ext>
            </a:extLst>
          </p:cNvPr>
          <p:cNvSpPr/>
          <p:nvPr/>
        </p:nvSpPr>
        <p:spPr>
          <a:xfrm>
            <a:off x="3604260" y="1394459"/>
            <a:ext cx="512826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E2036396-9A8F-B829-7C37-167D1935273E}"/>
              </a:ext>
            </a:extLst>
          </p:cNvPr>
          <p:cNvSpPr/>
          <p:nvPr/>
        </p:nvSpPr>
        <p:spPr>
          <a:xfrm>
            <a:off x="6876429" y="4299515"/>
            <a:ext cx="5064111" cy="1004005"/>
          </a:xfrm>
          <a:prstGeom prst="wedgeRoundRectCallout">
            <a:avLst>
              <a:gd name="adj1" fmla="val -81763"/>
              <a:gd name="adj2" fmla="val -31450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選擇繁體中文介面</a:t>
            </a:r>
          </a:p>
        </p:txBody>
      </p:sp>
    </p:spTree>
    <p:extLst>
      <p:ext uri="{BB962C8B-B14F-4D97-AF65-F5344CB8AC3E}">
        <p14:creationId xmlns:p14="http://schemas.microsoft.com/office/powerpoint/2010/main" val="3983943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CF0F3-8F87-CD95-0921-DE6907225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129F4D4-328A-BEF6-AA82-8840D3994991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378BD6F8-A099-9103-0F62-B71F758D464B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2904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C4E18-5C88-8EFB-9558-405253FE6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0C6EB18-FB5F-AADB-70BB-E37D2A47733A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Git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8644FCC-F0AA-6515-5C3F-0FA8204902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64"/>
          <a:stretch>
            <a:fillRect/>
          </a:stretch>
        </p:blipFill>
        <p:spPr>
          <a:xfrm>
            <a:off x="491542" y="1097223"/>
            <a:ext cx="11208915" cy="557789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C775906-1C25-71C5-9C7D-BBFFEE0D03F7}"/>
              </a:ext>
            </a:extLst>
          </p:cNvPr>
          <p:cNvSpPr/>
          <p:nvPr/>
        </p:nvSpPr>
        <p:spPr>
          <a:xfrm>
            <a:off x="7528560" y="5128259"/>
            <a:ext cx="213360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D2798C9-D18E-1B33-703E-6367055EE5A9}"/>
              </a:ext>
            </a:extLst>
          </p:cNvPr>
          <p:cNvSpPr/>
          <p:nvPr/>
        </p:nvSpPr>
        <p:spPr>
          <a:xfrm>
            <a:off x="6979834" y="5029141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7868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98E25-550D-44C6-8FB8-D758A23CE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2A183557-1007-FA45-C319-CAAA1FA2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r="676"/>
          <a:stretch>
            <a:fillRect/>
          </a:stretch>
        </p:blipFill>
        <p:spPr>
          <a:xfrm>
            <a:off x="491542" y="1097223"/>
            <a:ext cx="11208915" cy="55786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D0CA472-BF43-CF2B-2DCC-8298B136CFC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Git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F56657-D07F-4582-EB08-97733E1550D4}"/>
              </a:ext>
            </a:extLst>
          </p:cNvPr>
          <p:cNvSpPr/>
          <p:nvPr/>
        </p:nvSpPr>
        <p:spPr>
          <a:xfrm>
            <a:off x="4373880" y="2232689"/>
            <a:ext cx="213360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82C97886-CE42-48FF-1DC6-D5C2E9A78E93}"/>
              </a:ext>
            </a:extLst>
          </p:cNvPr>
          <p:cNvSpPr/>
          <p:nvPr/>
        </p:nvSpPr>
        <p:spPr>
          <a:xfrm>
            <a:off x="6095999" y="1028701"/>
            <a:ext cx="2232660" cy="1004005"/>
          </a:xfrm>
          <a:prstGeom prst="wedgeRoundRectCallout">
            <a:avLst>
              <a:gd name="adj1" fmla="val -53854"/>
              <a:gd name="adj2" fmla="val 8698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下載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Git</a:t>
            </a:r>
          </a:p>
        </p:txBody>
      </p:sp>
      <p:sp>
        <p:nvSpPr>
          <p:cNvPr id="2" name="橢圓 1">
            <a:extLst>
              <a:ext uri="{FF2B5EF4-FFF2-40B4-BE49-F238E27FC236}">
                <a16:creationId xmlns:a16="http://schemas.microsoft.com/office/drawing/2014/main" id="{B98BFAAD-3D4F-469E-1EB5-53930349896D}"/>
              </a:ext>
            </a:extLst>
          </p:cNvPr>
          <p:cNvSpPr/>
          <p:nvPr/>
        </p:nvSpPr>
        <p:spPr>
          <a:xfrm>
            <a:off x="3825154" y="2133571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2</a:t>
            </a:r>
            <a:endParaRPr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400257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1ABA4-E201-3D1F-EB3C-A51D73E63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B47BE1A-C273-7046-1A35-40711874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559" y="1530703"/>
            <a:ext cx="5944880" cy="464255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92C0AB5-D12E-34E0-E8F2-161E965BFAE6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Git</a:t>
            </a:r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0584EC15-6FDF-1D85-ED00-A62C443D2703}"/>
              </a:ext>
            </a:extLst>
          </p:cNvPr>
          <p:cNvSpPr/>
          <p:nvPr/>
        </p:nvSpPr>
        <p:spPr>
          <a:xfrm>
            <a:off x="8877298" y="1455421"/>
            <a:ext cx="2575561" cy="1379219"/>
          </a:xfrm>
          <a:prstGeom prst="wedgeRoundRectCallout">
            <a:avLst>
              <a:gd name="adj1" fmla="val -53854"/>
              <a:gd name="adj2" fmla="val 8698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持續點下一步即可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46495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6C792-8534-04E4-EA8C-329B91E2F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1548E37-D9BF-9C38-7FD6-74BE9BD0CD7C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68E52953-175F-A59B-CDC0-DD851BEF84B7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虛擬環境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27827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8087C-FB7C-CA4D-77E9-3C5AF61E2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FA4D7C4-6658-2856-0A5A-D47647D58E1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1026" name="Picture 2" descr="Python虚拟环境的创建与管理– 标点符">
            <a:extLst>
              <a:ext uri="{FF2B5EF4-FFF2-40B4-BE49-F238E27FC236}">
                <a16:creationId xmlns:a16="http://schemas.microsoft.com/office/drawing/2014/main" id="{79BFF930-35E1-7EC5-C757-AB32FE3BF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48" y="1301114"/>
            <a:ext cx="10946703" cy="485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語音泡泡: 圓角矩形 1">
            <a:extLst>
              <a:ext uri="{FF2B5EF4-FFF2-40B4-BE49-F238E27FC236}">
                <a16:creationId xmlns:a16="http://schemas.microsoft.com/office/drawing/2014/main" id="{92FDA054-3143-D917-BE75-CDAF2A4F1BBB}"/>
              </a:ext>
            </a:extLst>
          </p:cNvPr>
          <p:cNvSpPr/>
          <p:nvPr/>
        </p:nvSpPr>
        <p:spPr>
          <a:xfrm>
            <a:off x="7330438" y="5334001"/>
            <a:ext cx="3581402" cy="1379219"/>
          </a:xfrm>
          <a:prstGeom prst="wedgeRoundRectCallout">
            <a:avLst>
              <a:gd name="adj1" fmla="val -48529"/>
              <a:gd name="adj2" fmla="val -9699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不同虛擬環境互相獨立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5521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>
            <a:extLst>
              <a:ext uri="{FF2B5EF4-FFF2-40B4-BE49-F238E27FC236}">
                <a16:creationId xmlns:a16="http://schemas.microsoft.com/office/drawing/2014/main" id="{F32F50B9-5BF3-4CB5-AD9C-66E39B16EFC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23" name="箭號: 五邊形 22">
            <a:extLst>
              <a:ext uri="{FF2B5EF4-FFF2-40B4-BE49-F238E27FC236}">
                <a16:creationId xmlns:a16="http://schemas.microsoft.com/office/drawing/2014/main" id="{4AE6DC58-6AFF-449B-9871-438EA27C3433}"/>
              </a:ext>
            </a:extLst>
          </p:cNvPr>
          <p:cNvSpPr/>
          <p:nvPr/>
        </p:nvSpPr>
        <p:spPr>
          <a:xfrm>
            <a:off x="0" y="0"/>
            <a:ext cx="7670800" cy="6858000"/>
          </a:xfrm>
          <a:prstGeom prst="homePlate">
            <a:avLst/>
          </a:prstGeom>
          <a:solidFill>
            <a:schemeClr val="accent3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11C917-E658-4E9A-9220-FEEDC3B70154}"/>
              </a:ext>
            </a:extLst>
          </p:cNvPr>
          <p:cNvSpPr/>
          <p:nvPr/>
        </p:nvSpPr>
        <p:spPr>
          <a:xfrm>
            <a:off x="7360436" y="5465108"/>
            <a:ext cx="4281942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2"/>
              </a:rPr>
              <a:t>簡報與程式碼範例檔案連結</a:t>
            </a:r>
            <a:endParaRPr lang="en-US" altLang="zh-TW" sz="2667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91B11D4-86B5-4AD4-B63E-2804B837BBEA}"/>
              </a:ext>
            </a:extLst>
          </p:cNvPr>
          <p:cNvSpPr/>
          <p:nvPr/>
        </p:nvSpPr>
        <p:spPr>
          <a:xfrm>
            <a:off x="7388007" y="4902201"/>
            <a:ext cx="4856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https://reurl.cc/RqvzoD</a:t>
            </a:r>
            <a:endParaRPr lang="zh-TW" altLang="en-US" sz="3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21BB7EA-74BD-40D8-BD7F-59E391C6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6" y="381000"/>
            <a:ext cx="6026805" cy="602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89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8E2CB-E2B0-2BE0-7199-07B991E7C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D4A6240-4BAD-2C60-0B2F-2BD301132183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3F12BC-3BD6-C96E-ACB6-5DA5C31B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78"/>
          <a:stretch>
            <a:fillRect/>
          </a:stretch>
        </p:blipFill>
        <p:spPr>
          <a:xfrm>
            <a:off x="1960079" y="1138546"/>
            <a:ext cx="8547901" cy="5377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C69471C3-1486-0117-AA9B-9CBE89CE31AB}"/>
              </a:ext>
            </a:extLst>
          </p:cNvPr>
          <p:cNvSpPr/>
          <p:nvPr/>
        </p:nvSpPr>
        <p:spPr>
          <a:xfrm>
            <a:off x="6234029" y="5029844"/>
            <a:ext cx="4030982" cy="1379219"/>
          </a:xfrm>
          <a:prstGeom prst="wedgeRoundRectCallout">
            <a:avLst>
              <a:gd name="adj1" fmla="val -94486"/>
              <a:gd name="adj2" fmla="val -7600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在新資料夾中點選以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Code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開啟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652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6F86-CCB9-92FF-8A2A-410A4AC7E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EA96A9A-D957-4302-1656-1800E2B9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3" y="998163"/>
            <a:ext cx="10511112" cy="57135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89ED1E4-083D-8B7A-078F-FB87C30D455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21CCEA9-527E-92E1-F4E7-5ACE23DAB09A}"/>
              </a:ext>
            </a:extLst>
          </p:cNvPr>
          <p:cNvSpPr/>
          <p:nvPr/>
        </p:nvSpPr>
        <p:spPr>
          <a:xfrm>
            <a:off x="1059180" y="6429796"/>
            <a:ext cx="708660" cy="3504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680904E5-863C-435B-DBA2-A6A17FC5FE42}"/>
              </a:ext>
            </a:extLst>
          </p:cNvPr>
          <p:cNvSpPr/>
          <p:nvPr/>
        </p:nvSpPr>
        <p:spPr>
          <a:xfrm>
            <a:off x="6234029" y="4434840"/>
            <a:ext cx="4030982" cy="1974223"/>
          </a:xfrm>
          <a:prstGeom prst="wedgeRoundRectCallout">
            <a:avLst>
              <a:gd name="adj1" fmla="val -159325"/>
              <a:gd name="adj2" fmla="val 63777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點選此處或者輸入 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Ctrl + `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 開啟終端機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17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6F17-EB4B-BEE4-B0CC-97ED7CC62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1763787F-28BD-41D8-7193-64A4088C5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89" y="998163"/>
            <a:ext cx="10526246" cy="57135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7654BEC-FAD0-2634-DB2C-BE7BA2C7FE42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C78430CA-C6E1-43C9-DE93-B8E0CB544290}"/>
              </a:ext>
            </a:extLst>
          </p:cNvPr>
          <p:cNvSpPr/>
          <p:nvPr/>
        </p:nvSpPr>
        <p:spPr>
          <a:xfrm>
            <a:off x="6234029" y="4434840"/>
            <a:ext cx="4030982" cy="1974223"/>
          </a:xfrm>
          <a:prstGeom prst="wedgeRoundRectCallout">
            <a:avLst>
              <a:gd name="adj1" fmla="val -110932"/>
              <a:gd name="adj2" fmla="val -4198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輸入 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py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 –-list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 可以檢視目前有安裝的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版本 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7921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14663-AE1A-3893-F0E8-727BE9E53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829F15E-46B0-6F73-FF77-3B819D9E9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1" y="1055211"/>
            <a:ext cx="10421145" cy="566056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7989B14-A118-D32A-E963-3A5622E11B1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D516EC2C-CBD2-F9DD-2A85-6551C3AE1B78}"/>
              </a:ext>
            </a:extLst>
          </p:cNvPr>
          <p:cNvSpPr/>
          <p:nvPr/>
        </p:nvSpPr>
        <p:spPr>
          <a:xfrm>
            <a:off x="6234028" y="4434840"/>
            <a:ext cx="4761632" cy="1974223"/>
          </a:xfrm>
          <a:prstGeom prst="wedgeRoundRectCallout">
            <a:avLst>
              <a:gd name="adj1" fmla="val -92223"/>
              <a:gd name="adj2" fmla="val -2152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以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3.13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版本的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建立名為 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my_env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的虛擬環境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B08599DF-C3D8-734A-FC67-BE7EB3041128}"/>
              </a:ext>
            </a:extLst>
          </p:cNvPr>
          <p:cNvSpPr txBox="1"/>
          <p:nvPr/>
        </p:nvSpPr>
        <p:spPr>
          <a:xfrm>
            <a:off x="1888383" y="1818382"/>
            <a:ext cx="869129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虛擬環境建立指令</a:t>
            </a:r>
            <a:endParaRPr lang="en-US" altLang="zh-TW" sz="6000" dirty="0">
              <a:solidFill>
                <a:schemeClr val="bg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  <a:p>
            <a:pPr algn="ctr"/>
            <a:r>
              <a:rPr lang="en-US" altLang="zh-TW" sz="3200" dirty="0" err="1">
                <a:solidFill>
                  <a:srgbClr val="FFFF00"/>
                </a:solidFill>
              </a:rPr>
              <a:t>py</a:t>
            </a:r>
            <a:r>
              <a:rPr lang="en-US" altLang="zh-TW" sz="3200" dirty="0">
                <a:solidFill>
                  <a:schemeClr val="bg1"/>
                </a:solidFill>
              </a:rPr>
              <a:t> </a:t>
            </a:r>
            <a:r>
              <a:rPr lang="en-US" altLang="zh-TW" sz="3200" dirty="0">
                <a:solidFill>
                  <a:srgbClr val="00B0F0"/>
                </a:solidFill>
              </a:rPr>
              <a:t>-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&lt;python</a:t>
            </a:r>
            <a:r>
              <a:rPr lang="zh-TW" altLang="en-US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版本號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&gt;</a:t>
            </a:r>
            <a:r>
              <a:rPr lang="zh-TW" altLang="en-US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 </a:t>
            </a:r>
            <a:r>
              <a:rPr lang="en-US" altLang="zh-TW" sz="3200" dirty="0">
                <a:solidFill>
                  <a:srgbClr val="FFFF00"/>
                </a:solidFill>
              </a:rPr>
              <a:t>-m </a:t>
            </a:r>
            <a:r>
              <a:rPr lang="en-US" altLang="zh-TW" sz="3200" dirty="0" err="1">
                <a:solidFill>
                  <a:srgbClr val="FFFF00"/>
                </a:solidFill>
              </a:rPr>
              <a:t>venv</a:t>
            </a:r>
            <a:r>
              <a:rPr lang="en-US" altLang="zh-TW" sz="3200" dirty="0">
                <a:solidFill>
                  <a:srgbClr val="FFFF00"/>
                </a:solidFill>
              </a:rPr>
              <a:t> 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&lt;</a:t>
            </a:r>
            <a:r>
              <a:rPr lang="zh-TW" altLang="en-US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自定義環境名稱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&gt;</a:t>
            </a:r>
            <a:endParaRPr lang="zh-TW" altLang="en-US" sz="3200" dirty="0">
              <a:solidFill>
                <a:srgbClr val="00B0F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4227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525E0-B34E-2C29-9C8B-BD87F1FD2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EE2A13A-0F6E-E8E8-538C-036D3E8B2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60" y="1055211"/>
            <a:ext cx="10421145" cy="566056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E6F7D15-3BC2-6D82-632B-375BDD3F498C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9753C945-CA12-194F-5EC4-A2BA3ECC65CE}"/>
              </a:ext>
            </a:extLst>
          </p:cNvPr>
          <p:cNvSpPr/>
          <p:nvPr/>
        </p:nvSpPr>
        <p:spPr>
          <a:xfrm>
            <a:off x="3193648" y="1615440"/>
            <a:ext cx="4761632" cy="1974223"/>
          </a:xfrm>
          <a:prstGeom prst="wedgeRoundRectCallout">
            <a:avLst>
              <a:gd name="adj1" fmla="val -72699"/>
              <a:gd name="adj2" fmla="val -2461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完成名為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my_env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的虛擬環境建立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2C547F-1EDF-3EF4-E3E0-3FD4F146E45E}"/>
              </a:ext>
            </a:extLst>
          </p:cNvPr>
          <p:cNvSpPr/>
          <p:nvPr/>
        </p:nvSpPr>
        <p:spPr>
          <a:xfrm>
            <a:off x="1295400" y="1999417"/>
            <a:ext cx="762000" cy="2408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387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F17AE-A8B3-EBAD-9E48-F099D7C9E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8F13776-ACC9-FE69-186C-9DCED3E6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45" y="1084429"/>
            <a:ext cx="10352460" cy="5631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F7583C1-B03E-EF7F-A708-64430E86CAC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0052E076-FBD1-0865-0EED-B5548F444BA4}"/>
              </a:ext>
            </a:extLst>
          </p:cNvPr>
          <p:cNvSpPr/>
          <p:nvPr/>
        </p:nvSpPr>
        <p:spPr>
          <a:xfrm>
            <a:off x="5935980" y="2641175"/>
            <a:ext cx="5090160" cy="1974223"/>
          </a:xfrm>
          <a:prstGeom prst="wedgeRoundRectCallout">
            <a:avLst>
              <a:gd name="adj1" fmla="val -48365"/>
              <a:gd name="adj2" fmla="val 8037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指令列最前面顯示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my_env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就是已經進入該虛擬環境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11127E-23DE-5E4F-BA59-FB86EBF43D9A}"/>
              </a:ext>
            </a:extLst>
          </p:cNvPr>
          <p:cNvSpPr/>
          <p:nvPr/>
        </p:nvSpPr>
        <p:spPr>
          <a:xfrm>
            <a:off x="3253740" y="5001697"/>
            <a:ext cx="2758440" cy="5075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0587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70FF4-4BC6-9144-FC3D-47C99AF69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9B05123-6BD5-C2F8-D19E-FD48C042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02" y="1084429"/>
            <a:ext cx="10359903" cy="5631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9AE0F14-621D-7D35-7C42-94B03019D67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644135F6-411E-6110-8011-DDB1C2C41157}"/>
              </a:ext>
            </a:extLst>
          </p:cNvPr>
          <p:cNvSpPr/>
          <p:nvPr/>
        </p:nvSpPr>
        <p:spPr>
          <a:xfrm>
            <a:off x="586740" y="2134116"/>
            <a:ext cx="7932420" cy="1974223"/>
          </a:xfrm>
          <a:prstGeom prst="wedgeRoundRectCallout">
            <a:avLst>
              <a:gd name="adj1" fmla="val -4849"/>
              <a:gd name="adj2" fmla="val 9967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4000" b="1" dirty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 –V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：檢視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版本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pip list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：檢視此環境已安裝的套件</a:t>
            </a:r>
            <a:endParaRPr lang="en-US" altLang="zh-TW" sz="4000" b="1" dirty="0"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57CA964-B7DF-B9FB-DB3A-4ECDAE72084F}"/>
              </a:ext>
            </a:extLst>
          </p:cNvPr>
          <p:cNvSpPr/>
          <p:nvPr/>
        </p:nvSpPr>
        <p:spPr>
          <a:xfrm>
            <a:off x="3253740" y="5158025"/>
            <a:ext cx="2758440" cy="11513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41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56D21-02B1-5C98-DAAA-11DDDCE79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E794BFE-6568-5603-22A8-463078C00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49" y="1084429"/>
            <a:ext cx="10367356" cy="5631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6E475A5-FA4C-95C0-2ECD-BFAD7A244B7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虛擬環境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3267A0B9-4614-B8E0-FB51-824E2F89A9B3}"/>
              </a:ext>
            </a:extLst>
          </p:cNvPr>
          <p:cNvSpPr/>
          <p:nvPr/>
        </p:nvSpPr>
        <p:spPr>
          <a:xfrm>
            <a:off x="5151120" y="1661677"/>
            <a:ext cx="5638800" cy="1409184"/>
          </a:xfrm>
          <a:prstGeom prst="wedgeRoundRectCallout">
            <a:avLst>
              <a:gd name="adj1" fmla="val -62486"/>
              <a:gd name="adj2" fmla="val -3580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輸入 </a:t>
            </a:r>
            <a:r>
              <a:rPr lang="en-US" altLang="zh-TW" sz="4000" b="1" dirty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deactivate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退出目前的虛擬環境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F5A3B6-7F22-0EA0-A0EF-91B454E7907A}"/>
              </a:ext>
            </a:extLst>
          </p:cNvPr>
          <p:cNvSpPr/>
          <p:nvPr/>
        </p:nvSpPr>
        <p:spPr>
          <a:xfrm>
            <a:off x="1478280" y="1729025"/>
            <a:ext cx="2880360" cy="5112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273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F202B-787A-219D-44E7-FA53298E4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208B6BA-7B84-BC80-A2E6-759B445FF4E1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211BF30A-16E7-4F57-873A-3FB917BAC2AB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0370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862CD-3E13-24DA-33C6-AE1A32BCA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D5F9629D-4D5B-3B66-7A40-6A5319DED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986" y="1084429"/>
            <a:ext cx="10374819" cy="5631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3F53346-6B63-D65E-8EC2-E6F26893BFAF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91DB27-0C74-B4BB-03C4-4BC376845FEC}"/>
              </a:ext>
            </a:extLst>
          </p:cNvPr>
          <p:cNvSpPr/>
          <p:nvPr/>
        </p:nvSpPr>
        <p:spPr>
          <a:xfrm>
            <a:off x="882986" y="3406140"/>
            <a:ext cx="404794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98E219AF-32B7-8DF0-64E5-0401982E581A}"/>
              </a:ext>
            </a:extLst>
          </p:cNvPr>
          <p:cNvSpPr/>
          <p:nvPr/>
        </p:nvSpPr>
        <p:spPr>
          <a:xfrm>
            <a:off x="334260" y="3332649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6BCBAF59-089A-929D-BDD4-253B630785B1}"/>
              </a:ext>
            </a:extLst>
          </p:cNvPr>
          <p:cNvSpPr/>
          <p:nvPr/>
        </p:nvSpPr>
        <p:spPr>
          <a:xfrm>
            <a:off x="811020" y="1523696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2</a:t>
            </a:r>
            <a:endParaRPr lang="zh-TW" altLang="en-US" sz="36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3E717C-5F9E-9C1B-3343-38C52A268AD9}"/>
              </a:ext>
            </a:extLst>
          </p:cNvPr>
          <p:cNvSpPr/>
          <p:nvPr/>
        </p:nvSpPr>
        <p:spPr>
          <a:xfrm>
            <a:off x="1431712" y="1597187"/>
            <a:ext cx="1174328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7F6776B-BAF2-8999-1DFB-33CAD3283654}"/>
              </a:ext>
            </a:extLst>
          </p:cNvPr>
          <p:cNvSpPr/>
          <p:nvPr/>
        </p:nvSpPr>
        <p:spPr>
          <a:xfrm>
            <a:off x="5024880" y="2453336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3</a:t>
            </a:r>
            <a:endParaRPr lang="zh-TW" altLang="en-US" sz="36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FDDD5E-4761-41EF-68F5-13CA7F57E3B4}"/>
              </a:ext>
            </a:extLst>
          </p:cNvPr>
          <p:cNvSpPr/>
          <p:nvPr/>
        </p:nvSpPr>
        <p:spPr>
          <a:xfrm>
            <a:off x="5573606" y="2526827"/>
            <a:ext cx="438574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語音泡泡: 圓角矩形 13">
            <a:extLst>
              <a:ext uri="{FF2B5EF4-FFF2-40B4-BE49-F238E27FC236}">
                <a16:creationId xmlns:a16="http://schemas.microsoft.com/office/drawing/2014/main" id="{A6A92220-CB1F-7212-C43D-AADD871CA449}"/>
              </a:ext>
            </a:extLst>
          </p:cNvPr>
          <p:cNvSpPr/>
          <p:nvPr/>
        </p:nvSpPr>
        <p:spPr>
          <a:xfrm>
            <a:off x="5916271" y="3083417"/>
            <a:ext cx="2313329" cy="763957"/>
          </a:xfrm>
          <a:prstGeom prst="wedgeRoundRectCallout">
            <a:avLst>
              <a:gd name="adj1" fmla="val -43289"/>
              <a:gd name="adj2" fmla="val -8501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點選安裝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604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AutoShape 2">
            <a:extLst>
              <a:ext uri="{FF2B5EF4-FFF2-40B4-BE49-F238E27FC236}">
                <a16:creationId xmlns:a16="http://schemas.microsoft.com/office/drawing/2014/main" id="{F32F50B9-5BF3-4CB5-AD9C-66E39B16EFC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23" name="箭號: 五邊形 22">
            <a:extLst>
              <a:ext uri="{FF2B5EF4-FFF2-40B4-BE49-F238E27FC236}">
                <a16:creationId xmlns:a16="http://schemas.microsoft.com/office/drawing/2014/main" id="{4AE6DC58-6AFF-449B-9871-438EA27C3433}"/>
              </a:ext>
            </a:extLst>
          </p:cNvPr>
          <p:cNvSpPr/>
          <p:nvPr/>
        </p:nvSpPr>
        <p:spPr>
          <a:xfrm>
            <a:off x="0" y="0"/>
            <a:ext cx="7670800" cy="6858000"/>
          </a:xfrm>
          <a:prstGeom prst="homePlate">
            <a:avLst/>
          </a:prstGeom>
          <a:solidFill>
            <a:schemeClr val="accent3">
              <a:lumMod val="40000"/>
              <a:lumOff val="6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39431" y="760349"/>
            <a:ext cx="5205279" cy="1970216"/>
            <a:chOff x="-403154" y="-9525"/>
            <a:chExt cx="11003911" cy="3940434"/>
          </a:xfrm>
        </p:grpSpPr>
        <p:sp>
          <p:nvSpPr>
            <p:cNvPr id="10" name="TextBox 10"/>
            <p:cNvSpPr txBox="1"/>
            <p:nvPr/>
          </p:nvSpPr>
          <p:spPr>
            <a:xfrm>
              <a:off x="1" y="-9525"/>
              <a:ext cx="10542190" cy="914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defTabSz="609660">
                <a:lnSpc>
                  <a:spcPts val="2519"/>
                </a:lnSpc>
                <a:spcBef>
                  <a:spcPct val="0"/>
                </a:spcBef>
                <a:defRPr/>
              </a:pPr>
              <a:r>
                <a:rPr lang="en-US" altLang="zh-TW" sz="6400" b="1" dirty="0" err="1">
                  <a:solidFill>
                    <a:srgbClr val="000000"/>
                  </a:solidFill>
                  <a:latin typeface="Calibri"/>
                  <a:ea typeface="Noto Sans T Chinese Bold"/>
                </a:rPr>
                <a:t>Maso</a:t>
              </a:r>
              <a:endParaRPr lang="en-US" altLang="zh-TW" sz="6400" b="1" dirty="0">
                <a:solidFill>
                  <a:srgbClr val="000000"/>
                </a:solidFill>
                <a:latin typeface="Calibri"/>
                <a:ea typeface="Noto Sans T Chinese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403154" y="1413552"/>
              <a:ext cx="11003911" cy="251735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88659" lvl="1" indent="-194330" defTabSz="609660">
                <a:lnSpc>
                  <a:spcPts val="2519"/>
                </a:lnSpc>
                <a:buFont typeface="Arial"/>
                <a:buChar char="•"/>
                <a:defRPr/>
              </a:pPr>
              <a:r>
                <a:rPr lang="zh-TW" altLang="en-US" dirty="0">
                  <a:solidFill>
                    <a:srgbClr val="000000"/>
                  </a:solidFill>
                  <a:latin typeface="Calibri"/>
                  <a:ea typeface="Noto Sans T Chinese"/>
                </a:rPr>
                <a:t>國立中興大學　森林學系碩士</a:t>
              </a:r>
              <a:endParaRPr lang="en-US" altLang="zh-TW" dirty="0">
                <a:solidFill>
                  <a:srgbClr val="000000"/>
                </a:solidFill>
                <a:latin typeface="Calibri"/>
                <a:ea typeface="Noto Sans T Chinese"/>
              </a:endParaRPr>
            </a:p>
            <a:p>
              <a:pPr marL="388659" lvl="1" indent="-194330" defTabSz="609660">
                <a:lnSpc>
                  <a:spcPts val="2519"/>
                </a:lnSpc>
                <a:buFont typeface="Arial"/>
                <a:buChar char="•"/>
                <a:defRPr/>
              </a:pPr>
              <a:r>
                <a:rPr lang="zh-TW" altLang="en-US" dirty="0">
                  <a:solidFill>
                    <a:srgbClr val="000000"/>
                  </a:solidFill>
                  <a:latin typeface="Calibri"/>
                  <a:ea typeface="Noto Sans T Chinese"/>
                </a:rPr>
                <a:t>農委會農業試驗所　專任助理</a:t>
              </a:r>
              <a:endParaRPr lang="en-US" altLang="zh-TW" dirty="0">
                <a:solidFill>
                  <a:srgbClr val="000000"/>
                </a:solidFill>
                <a:latin typeface="Calibri"/>
                <a:ea typeface="Noto Sans T Chinese"/>
              </a:endParaRPr>
            </a:p>
            <a:p>
              <a:pPr marL="388659" lvl="1" indent="-194330" defTabSz="609660">
                <a:lnSpc>
                  <a:spcPts val="2519"/>
                </a:lnSpc>
                <a:buFont typeface="Arial"/>
                <a:buChar char="•"/>
                <a:defRPr/>
              </a:pPr>
              <a:r>
                <a:rPr lang="zh-TW" altLang="en-US" dirty="0">
                  <a:solidFill>
                    <a:srgbClr val="000000"/>
                  </a:solidFill>
                  <a:latin typeface="Calibri"/>
                  <a:ea typeface="Noto Sans T Chinese"/>
                </a:rPr>
                <a:t>國立中興大學　智慧永續新農業研究發展中心　專任助理</a:t>
              </a:r>
              <a:endParaRPr lang="en-US" dirty="0">
                <a:solidFill>
                  <a:srgbClr val="000000"/>
                </a:solidFill>
                <a:latin typeface="Calibri"/>
                <a:ea typeface="Noto Sans T Chinese"/>
              </a:endParaRPr>
            </a:p>
          </p:txBody>
        </p: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BB22C100-74B5-41BD-BBD3-5B7FF40A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38" y="685800"/>
            <a:ext cx="3235262" cy="3235262"/>
          </a:xfrm>
          <a:prstGeom prst="roundRect">
            <a:avLst>
              <a:gd name="adj" fmla="val 8653"/>
            </a:avLst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D7C8C1F-5B21-454D-B2AF-EF7EEA2D0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685800"/>
            <a:ext cx="2743200" cy="1543050"/>
          </a:xfrm>
          <a:prstGeom prst="rect">
            <a:avLst/>
          </a:prstGeom>
        </p:spPr>
      </p:pic>
      <p:pic>
        <p:nvPicPr>
          <p:cNvPr id="1026" name="Picture 2" descr="YouTube 行動應用程式開發資源 | Google for Developers">
            <a:extLst>
              <a:ext uri="{FF2B5EF4-FFF2-40B4-BE49-F238E27FC236}">
                <a16:creationId xmlns:a16="http://schemas.microsoft.com/office/drawing/2014/main" id="{921B97D8-44A1-4421-88EF-8B1D96F6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70" b="99465" l="0" r="94796">
                        <a14:foregroundMark x1="23048" y1="47059" x2="39777" y2="37433"/>
                        <a14:foregroundMark x1="39777" y1="37433" x2="61338" y2="37433"/>
                        <a14:foregroundMark x1="61338" y1="37433" x2="59480" y2="64706"/>
                        <a14:foregroundMark x1="59480" y1="64706" x2="39033" y2="66310"/>
                        <a14:foregroundMark x1="39033" y1="66310" x2="20074" y2="57219"/>
                        <a14:foregroundMark x1="20074" y1="57219" x2="13383" y2="31016"/>
                        <a14:foregroundMark x1="13383" y1="31016" x2="35316" y2="22460"/>
                        <a14:foregroundMark x1="35316" y1="22460" x2="57621" y2="29947"/>
                        <a14:foregroundMark x1="68030" y1="42781" x2="50929" y2="44385"/>
                        <a14:foregroundMark x1="50929" y1="44385" x2="69145" y2="57754"/>
                        <a14:foregroundMark x1="69145" y1="57754" x2="58364" y2="83422"/>
                        <a14:foregroundMark x1="58364" y1="83422" x2="22305" y2="80214"/>
                        <a14:foregroundMark x1="22305" y1="80214" x2="8178" y2="59893"/>
                        <a14:foregroundMark x1="8178" y1="59893" x2="7435" y2="48128"/>
                        <a14:foregroundMark x1="5576" y1="27807" x2="6320" y2="54011"/>
                        <a14:foregroundMark x1="6320" y1="54011" x2="13011" y2="76471"/>
                        <a14:foregroundMark x1="13011" y1="76471" x2="31599" y2="86096"/>
                        <a14:foregroundMark x1="31599" y1="86096" x2="85502" y2="79679"/>
                        <a14:foregroundMark x1="85502" y1="79679" x2="86989" y2="48663"/>
                        <a14:foregroundMark x1="86989" y1="48663" x2="78810" y2="24599"/>
                        <a14:foregroundMark x1="78810" y1="24599" x2="41636" y2="12834"/>
                        <a14:foregroundMark x1="41636" y1="12834" x2="21933" y2="12299"/>
                        <a14:foregroundMark x1="13383" y1="16043" x2="37918" y2="10695"/>
                        <a14:foregroundMark x1="37918" y1="10695" x2="55390" y2="10695"/>
                        <a14:foregroundMark x1="55390" y1="10695" x2="75093" y2="9626"/>
                        <a14:foregroundMark x1="75093" y1="9626" x2="92565" y2="26738"/>
                        <a14:foregroundMark x1="92565" y1="26738" x2="95539" y2="54545"/>
                        <a14:foregroundMark x1="95539" y1="54545" x2="86245" y2="82353"/>
                        <a14:foregroundMark x1="54647" y1="40642" x2="46468" y2="64171"/>
                        <a14:foregroundMark x1="46468" y1="64171" x2="31599" y2="77005"/>
                        <a14:foregroundMark x1="31599" y1="77005" x2="13383" y2="74866"/>
                        <a14:foregroundMark x1="13383" y1="74866" x2="24164" y2="92513"/>
                        <a14:foregroundMark x1="72862" y1="89840" x2="55390" y2="97861"/>
                        <a14:foregroundMark x1="55390" y1="97861" x2="19331" y2="93583"/>
                        <a14:foregroundMark x1="19331" y1="93583" x2="4833" y2="75936"/>
                        <a14:foregroundMark x1="4833" y1="75936" x2="1115" y2="48128"/>
                        <a14:foregroundMark x1="1115" y1="48128" x2="10409" y2="21925"/>
                        <a14:foregroundMark x1="10409" y1="21925" x2="36431" y2="1070"/>
                        <a14:foregroundMark x1="20818" y1="41176" x2="0" y2="58289"/>
                        <a14:foregroundMark x1="48699" y1="70053" x2="57993" y2="99465"/>
                        <a14:foregroundMark x1="46097" y1="42781" x2="43494" y2="64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110" y="4190354"/>
            <a:ext cx="1862519" cy="129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ADBCBEEF-D77E-4FE3-8B38-891B59B8E20B}"/>
              </a:ext>
            </a:extLst>
          </p:cNvPr>
          <p:cNvSpPr txBox="1"/>
          <p:nvPr/>
        </p:nvSpPr>
        <p:spPr>
          <a:xfrm>
            <a:off x="5928986" y="5659561"/>
            <a:ext cx="3147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660">
              <a:defRPr/>
            </a:pPr>
            <a:r>
              <a:rPr lang="en-US" altLang="zh-TW" dirty="0" err="1">
                <a:solidFill>
                  <a:srgbClr val="000000"/>
                </a:solidFill>
                <a:latin typeface="Calibri"/>
                <a:ea typeface="Noto Sans T Chinese"/>
              </a:rPr>
              <a:t>Youtube</a:t>
            </a:r>
            <a:r>
              <a:rPr lang="zh-TW" altLang="en-US" dirty="0">
                <a:solidFill>
                  <a:srgbClr val="000000"/>
                </a:solidFill>
                <a:latin typeface="Calibri"/>
                <a:ea typeface="Noto Sans T Chinese"/>
              </a:rPr>
              <a:t>頻道： </a:t>
            </a:r>
            <a:r>
              <a:rPr lang="en-US" altLang="zh-TW" dirty="0" err="1">
                <a:solidFill>
                  <a:srgbClr val="000000"/>
                </a:solidFill>
                <a:latin typeface="Calibri"/>
                <a:ea typeface="Noto Sans T Chinese"/>
                <a:hlinkClick r:id="rId6"/>
              </a:rPr>
              <a:t>Maso</a:t>
            </a:r>
            <a:r>
              <a:rPr lang="zh-TW" altLang="en-US" dirty="0">
                <a:solidFill>
                  <a:srgbClr val="000000"/>
                </a:solidFill>
                <a:latin typeface="Calibri"/>
                <a:ea typeface="Noto Sans T Chinese"/>
                <a:hlinkClick r:id="rId6"/>
              </a:rPr>
              <a:t>的萬事屋</a:t>
            </a:r>
            <a:endParaRPr lang="en-US" altLang="zh-TW" dirty="0">
              <a:solidFill>
                <a:srgbClr val="000000"/>
              </a:solidFill>
              <a:latin typeface="Calibri"/>
              <a:ea typeface="Noto Sans T Chinese"/>
            </a:endParaRPr>
          </a:p>
          <a:p>
            <a:pPr defTabSz="609660">
              <a:defRPr/>
            </a:pPr>
            <a:r>
              <a:rPr lang="en-US" altLang="zh-TW" dirty="0">
                <a:solidFill>
                  <a:srgbClr val="000000"/>
                </a:solidFill>
                <a:latin typeface="Calibri"/>
                <a:ea typeface="Noto Sans T Chinese"/>
              </a:rPr>
              <a:t>LINE ID: </a:t>
            </a:r>
            <a:r>
              <a:rPr lang="en-US" altLang="zh-TW" dirty="0" err="1">
                <a:solidFill>
                  <a:srgbClr val="000000"/>
                </a:solidFill>
                <a:latin typeface="Calibri"/>
                <a:ea typeface="Noto Sans T Chinese"/>
              </a:rPr>
              <a:t>mastermaso</a:t>
            </a:r>
            <a:endParaRPr lang="zh-TW" altLang="en-US" dirty="0">
              <a:solidFill>
                <a:srgbClr val="000000"/>
              </a:solidFill>
              <a:latin typeface="Calibri"/>
              <a:ea typeface="Noto Sans T Chinese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DD7FD13-9B1B-439E-AF47-ECE39C76D4F3}"/>
              </a:ext>
            </a:extLst>
          </p:cNvPr>
          <p:cNvSpPr/>
          <p:nvPr/>
        </p:nvSpPr>
        <p:spPr>
          <a:xfrm>
            <a:off x="411663" y="5169055"/>
            <a:ext cx="27671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6">
              <a:defRPr/>
            </a:pP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用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Django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架構建置專屬的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LINEBOT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7"/>
              </a:rPr>
              <a:t>吧</a:t>
            </a:r>
            <a:endParaRPr lang="zh-TW" altLang="en-US" sz="1200" b="1" dirty="0">
              <a:solidFill>
                <a:srgbClr val="303233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一張含有 文字, 眼鏡, 人的臉孔, 服裝 的圖片&#10;&#10;AI 產生的內容可能不正確。">
            <a:extLst>
              <a:ext uri="{FF2B5EF4-FFF2-40B4-BE49-F238E27FC236}">
                <a16:creationId xmlns:a16="http://schemas.microsoft.com/office/drawing/2014/main" id="{0223DF4E-604D-08F1-7ED3-74B396F2728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2378012"/>
            <a:ext cx="2743200" cy="1543050"/>
          </a:xfrm>
          <a:prstGeom prst="rect">
            <a:avLst/>
          </a:prstGeom>
        </p:spPr>
      </p:pic>
      <p:pic>
        <p:nvPicPr>
          <p:cNvPr id="17" name="圖片 16" descr="一張含有 人的臉孔, 眼鏡, 文字, 服裝 的圖片&#10;&#10;AI 產生的內容可能不正確。">
            <a:extLst>
              <a:ext uri="{FF2B5EF4-FFF2-40B4-BE49-F238E27FC236}">
                <a16:creationId xmlns:a16="http://schemas.microsoft.com/office/drawing/2014/main" id="{B4574FF6-F0EA-3799-8C5C-A59BA1F314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4116509"/>
            <a:ext cx="2743201" cy="1543051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4235DEB3-7F40-51BF-E834-70ADAF2A0E80}"/>
              </a:ext>
            </a:extLst>
          </p:cNvPr>
          <p:cNvSpPr/>
          <p:nvPr/>
        </p:nvSpPr>
        <p:spPr>
          <a:xfrm>
            <a:off x="411664" y="5531928"/>
            <a:ext cx="44951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6">
              <a:defRPr/>
            </a:pP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從 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Python 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開發者的角度學習 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Rust —— 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從語法基礎到實戰應用</a:t>
            </a:r>
            <a:endParaRPr lang="zh-TW" altLang="en-US" sz="1200" b="1" dirty="0">
              <a:solidFill>
                <a:srgbClr val="303233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CA76B074-5D4A-DCD6-29EF-28BF44870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39" y="4221729"/>
            <a:ext cx="635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F47169B-0C5D-D28F-5811-3BB6E899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49" y="4221729"/>
            <a:ext cx="635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F5EB44-4A6D-0D4C-6BFB-AE0654126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D726FAD-180D-BCBE-B714-3B53F5301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46" y="1106499"/>
            <a:ext cx="10334159" cy="56092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290DA17-FBA1-514E-39DF-9EF0B2439C4B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5DDC1C7-9A16-C033-D9F2-6FE37CC32E5B}"/>
              </a:ext>
            </a:extLst>
          </p:cNvPr>
          <p:cNvSpPr/>
          <p:nvPr/>
        </p:nvSpPr>
        <p:spPr>
          <a:xfrm>
            <a:off x="913466" y="3810000"/>
            <a:ext cx="404794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8DA746C-24A2-9B1B-4017-DF8DF334EB5A}"/>
              </a:ext>
            </a:extLst>
          </p:cNvPr>
          <p:cNvSpPr/>
          <p:nvPr/>
        </p:nvSpPr>
        <p:spPr>
          <a:xfrm>
            <a:off x="364740" y="3736509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DCD9E82-FCEB-9020-05DF-AC3515A87DC1}"/>
              </a:ext>
            </a:extLst>
          </p:cNvPr>
          <p:cNvSpPr/>
          <p:nvPr/>
        </p:nvSpPr>
        <p:spPr>
          <a:xfrm>
            <a:off x="1931160" y="4564076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2</a:t>
            </a:r>
            <a:endParaRPr lang="zh-TW" altLang="en-US" sz="3600" b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7F340CD-32D0-C73B-4E92-8BA969D2CEA0}"/>
              </a:ext>
            </a:extLst>
          </p:cNvPr>
          <p:cNvSpPr/>
          <p:nvPr/>
        </p:nvSpPr>
        <p:spPr>
          <a:xfrm>
            <a:off x="2551852" y="4637567"/>
            <a:ext cx="1174328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4F0F6084-8B76-F574-03D9-EEC7A540205B}"/>
              </a:ext>
            </a:extLst>
          </p:cNvPr>
          <p:cNvSpPr/>
          <p:nvPr/>
        </p:nvSpPr>
        <p:spPr>
          <a:xfrm>
            <a:off x="4486056" y="2522002"/>
            <a:ext cx="4726524" cy="1287998"/>
          </a:xfrm>
          <a:prstGeom prst="wedgeRoundRectCallout">
            <a:avLst>
              <a:gd name="adj1" fmla="val -65859"/>
              <a:gd name="adj2" fmla="val 13151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安裝完畢之後，用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Google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帳號登入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1614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9E358-A1B2-8EA5-911C-02E592D8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9286A86F-B477-CE29-6BC8-E0042A54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975" y="1128569"/>
            <a:ext cx="10293499" cy="55872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DF65FF6-66FF-563E-B384-7224EF1F53B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B32E46-A8CD-48E7-13AF-F23760C4D5FB}"/>
              </a:ext>
            </a:extLst>
          </p:cNvPr>
          <p:cNvSpPr/>
          <p:nvPr/>
        </p:nvSpPr>
        <p:spPr>
          <a:xfrm>
            <a:off x="1492700" y="5646420"/>
            <a:ext cx="3094539" cy="4017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EDDB7D37-72C1-BE4F-C9B7-CF277CC59BAA}"/>
              </a:ext>
            </a:extLst>
          </p:cNvPr>
          <p:cNvSpPr/>
          <p:nvPr/>
        </p:nvSpPr>
        <p:spPr>
          <a:xfrm>
            <a:off x="943975" y="5572929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6625B39B-6BDE-E75E-2702-CE80401F7CD0}"/>
              </a:ext>
            </a:extLst>
          </p:cNvPr>
          <p:cNvSpPr/>
          <p:nvPr/>
        </p:nvSpPr>
        <p:spPr>
          <a:xfrm>
            <a:off x="4770120" y="3489742"/>
            <a:ext cx="5311140" cy="1943318"/>
          </a:xfrm>
          <a:prstGeom prst="wedgeRoundRectCallout">
            <a:avLst>
              <a:gd name="adj1" fmla="val -52803"/>
              <a:gd name="adj2" fmla="val 7112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與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Gemini Code Assist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對話來請他協助開發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48010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65D5F-C4A0-76D9-E737-842D2DC68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74229D0-9236-C00C-28CC-9D2C38DCF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96" y="1128570"/>
            <a:ext cx="10315778" cy="55872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59560CB-9625-E040-921F-8751F98C44B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3274E6A-69D3-503C-2440-3841CCA3A342}"/>
              </a:ext>
            </a:extLst>
          </p:cNvPr>
          <p:cNvSpPr/>
          <p:nvPr/>
        </p:nvSpPr>
        <p:spPr>
          <a:xfrm>
            <a:off x="5288279" y="2133381"/>
            <a:ext cx="220981" cy="2594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903D9A35-4545-6FE6-587E-4AFD14A0B00B}"/>
              </a:ext>
            </a:extLst>
          </p:cNvPr>
          <p:cNvSpPr/>
          <p:nvPr/>
        </p:nvSpPr>
        <p:spPr>
          <a:xfrm>
            <a:off x="5791200" y="2171482"/>
            <a:ext cx="5311140" cy="1943318"/>
          </a:xfrm>
          <a:prstGeom prst="wedgeRoundRectCallout">
            <a:avLst>
              <a:gd name="adj1" fmla="val -55242"/>
              <a:gd name="adj2" fmla="val -3905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直接一鍵點選加入建議的程式碼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4690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4D776-2808-983B-3A74-012966FE3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AA80967-AA8E-6E40-1BB7-334F5EAE0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35" y="1128570"/>
            <a:ext cx="10293499" cy="558721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D0A0EF-A43F-E48D-405A-A4B99AD1833B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D1AF7B3-D24D-3318-2E78-1A4B3CA4B2FA}"/>
              </a:ext>
            </a:extLst>
          </p:cNvPr>
          <p:cNvSpPr/>
          <p:nvPr/>
        </p:nvSpPr>
        <p:spPr>
          <a:xfrm>
            <a:off x="6416040" y="2049780"/>
            <a:ext cx="4191000" cy="44272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157D3501-776E-A77D-E31B-2FCFB0D2B260}"/>
              </a:ext>
            </a:extLst>
          </p:cNvPr>
          <p:cNvSpPr/>
          <p:nvPr/>
        </p:nvSpPr>
        <p:spPr>
          <a:xfrm>
            <a:off x="624840" y="4263390"/>
            <a:ext cx="5311140" cy="1943318"/>
          </a:xfrm>
          <a:prstGeom prst="wedgeRoundRectCallout">
            <a:avLst>
              <a:gd name="adj1" fmla="val 57957"/>
              <a:gd name="adj2" fmla="val -5356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將程式碼套用進入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guess_game.py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檔案內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7880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A38A6-B15E-9B90-08DA-76A84B15A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2D6269E-9C5E-DF5D-9F72-9F1D91728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578" y="1150637"/>
            <a:ext cx="10252843" cy="55651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0AD6F84-64F5-8E10-5D95-1A6B1A6D630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398C45B-3EDE-B973-8AAD-917AA68D0BA0}"/>
              </a:ext>
            </a:extLst>
          </p:cNvPr>
          <p:cNvSpPr/>
          <p:nvPr/>
        </p:nvSpPr>
        <p:spPr>
          <a:xfrm>
            <a:off x="5151120" y="1779488"/>
            <a:ext cx="342900" cy="346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4B6A284E-6CFB-6D91-AFAB-DEE078E41C29}"/>
              </a:ext>
            </a:extLst>
          </p:cNvPr>
          <p:cNvSpPr/>
          <p:nvPr/>
        </p:nvSpPr>
        <p:spPr>
          <a:xfrm>
            <a:off x="6119911" y="1779488"/>
            <a:ext cx="5311140" cy="1943318"/>
          </a:xfrm>
          <a:prstGeom prst="wedgeRoundRectCallout">
            <a:avLst>
              <a:gd name="adj1" fmla="val -60695"/>
              <a:gd name="adj2" fmla="val -3984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按下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Ctrl + S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，或者是點擊全部儲存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611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F9910-64C5-2FCD-8DDF-567A50676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2A460A81-A925-5FD4-E063-46F9916B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16" y="1172705"/>
            <a:ext cx="10212187" cy="55510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1C238F8-0F96-775F-B159-E0249706A36D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Gemini Code Assist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B081BF-5707-136B-DA5E-467BDEE478A9}"/>
              </a:ext>
            </a:extLst>
          </p:cNvPr>
          <p:cNvSpPr/>
          <p:nvPr/>
        </p:nvSpPr>
        <p:spPr>
          <a:xfrm>
            <a:off x="3413760" y="1859280"/>
            <a:ext cx="4069080" cy="37414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26FD3E15-76B9-49C3-02EF-6CAE37BC6E68}"/>
              </a:ext>
            </a:extLst>
          </p:cNvPr>
          <p:cNvSpPr/>
          <p:nvPr/>
        </p:nvSpPr>
        <p:spPr>
          <a:xfrm>
            <a:off x="7180654" y="3729990"/>
            <a:ext cx="3589020" cy="923329"/>
          </a:xfrm>
          <a:prstGeom prst="wedgeRoundRectCallout">
            <a:avLst>
              <a:gd name="adj1" fmla="val -65785"/>
              <a:gd name="adj2" fmla="val -37802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程式執行結果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3589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35625-4678-6088-A4DA-0F95086CE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624D76F-E898-5C56-5614-FA7A8986C971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A07E9DCB-F8D4-2601-142A-6E94F7A2FB4C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下載開源專案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2461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AC70F-1767-C07E-2CD2-8B988A074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F09A4021-90E8-6A31-AD6A-E2976ED330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46"/>
          <a:stretch>
            <a:fillRect/>
          </a:stretch>
        </p:blipFill>
        <p:spPr>
          <a:xfrm>
            <a:off x="0" y="949903"/>
            <a:ext cx="12192000" cy="590809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8924FDB-FFFD-5CCE-9400-0E0C5440C5E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下載開源專案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9A6973-0577-D7CC-37B8-728BF071618F}"/>
              </a:ext>
            </a:extLst>
          </p:cNvPr>
          <p:cNvSpPr/>
          <p:nvPr/>
        </p:nvSpPr>
        <p:spPr>
          <a:xfrm>
            <a:off x="132080" y="2023109"/>
            <a:ext cx="3048000" cy="464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語音泡泡: 圓角矩形 7">
            <a:extLst>
              <a:ext uri="{FF2B5EF4-FFF2-40B4-BE49-F238E27FC236}">
                <a16:creationId xmlns:a16="http://schemas.microsoft.com/office/drawing/2014/main" id="{FEAE0F3B-2319-5129-B285-C2A28A6707D1}"/>
              </a:ext>
            </a:extLst>
          </p:cNvPr>
          <p:cNvSpPr/>
          <p:nvPr/>
        </p:nvSpPr>
        <p:spPr>
          <a:xfrm>
            <a:off x="4635574" y="1099781"/>
            <a:ext cx="6649646" cy="923329"/>
          </a:xfrm>
          <a:prstGeom prst="wedgeRoundRectCallout">
            <a:avLst>
              <a:gd name="adj1" fmla="val -69910"/>
              <a:gd name="adj2" fmla="val 6687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入門範例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7C4787-0166-8A85-F340-24CFB21C2597}"/>
              </a:ext>
            </a:extLst>
          </p:cNvPr>
          <p:cNvSpPr/>
          <p:nvPr/>
        </p:nvSpPr>
        <p:spPr>
          <a:xfrm>
            <a:off x="5179060" y="4393586"/>
            <a:ext cx="3185160" cy="464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9C6662B8-1E4B-A8B7-E7B2-4639E91D44C4}"/>
              </a:ext>
            </a:extLst>
          </p:cNvPr>
          <p:cNvSpPr/>
          <p:nvPr/>
        </p:nvSpPr>
        <p:spPr>
          <a:xfrm>
            <a:off x="1262380" y="4602481"/>
            <a:ext cx="3444240" cy="923329"/>
          </a:xfrm>
          <a:prstGeom prst="wedgeRoundRectCallout">
            <a:avLst>
              <a:gd name="adj1" fmla="val 63272"/>
              <a:gd name="adj2" fmla="val -4275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複製專案網址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D9ABB32-704A-AFAF-C6B5-070507937786}"/>
              </a:ext>
            </a:extLst>
          </p:cNvPr>
          <p:cNvSpPr txBox="1"/>
          <p:nvPr/>
        </p:nvSpPr>
        <p:spPr>
          <a:xfrm>
            <a:off x="7264401" y="6358235"/>
            <a:ext cx="48005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hlinkClick r:id="rId3"/>
              </a:rPr>
              <a:t>https://github.com/maso0310/python_course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251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B429F-DB72-B5C6-E593-E5F565715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F68A618-E02A-9C84-5DFC-1DA92AB7EB47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下載開源專案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D2AB988-93B9-F19F-1FEE-EAFD107F0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5" y="1172705"/>
            <a:ext cx="10212187" cy="55430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3BFF14F-FA9A-98A4-F823-767A5B764F54}"/>
              </a:ext>
            </a:extLst>
          </p:cNvPr>
          <p:cNvSpPr txBox="1"/>
          <p:nvPr/>
        </p:nvSpPr>
        <p:spPr>
          <a:xfrm>
            <a:off x="1412681" y="3429000"/>
            <a:ext cx="964270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6000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使用 </a:t>
            </a:r>
            <a:r>
              <a:rPr lang="en-US" altLang="zh-TW" sz="6000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Git</a:t>
            </a:r>
            <a:r>
              <a:rPr lang="zh-TW" altLang="en-US" sz="6000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 下載開源專案指令</a:t>
            </a:r>
            <a:endParaRPr lang="en-US" altLang="zh-TW" sz="6000" dirty="0">
              <a:solidFill>
                <a:schemeClr val="bg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  <a:p>
            <a:pPr algn="ctr"/>
            <a:r>
              <a:rPr lang="en-US" altLang="zh-TW" sz="3200" dirty="0">
                <a:solidFill>
                  <a:srgbClr val="FFFF00"/>
                </a:solidFill>
              </a:rPr>
              <a:t>git clone 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&lt;</a:t>
            </a:r>
            <a:r>
              <a:rPr lang="zh-TW" altLang="en-US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開源專案網址</a:t>
            </a:r>
            <a:r>
              <a:rPr lang="en-US" altLang="zh-TW" sz="3200" dirty="0">
                <a:solidFill>
                  <a:srgbClr val="00B0F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&gt;</a:t>
            </a:r>
            <a:endParaRPr lang="zh-TW" altLang="en-US" sz="3200" dirty="0">
              <a:solidFill>
                <a:srgbClr val="00B0F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296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5EB24-4FCD-E0FE-7386-A886D3547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850BF17-7983-DB83-EF38-B8A30AAF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04" y="1172705"/>
            <a:ext cx="10212187" cy="55430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84E8D3-45F2-1F6B-A6BE-161A4FEF4F07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Git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下載開源專案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518DB640-F447-7009-87DA-690F5D1D5EDA}"/>
              </a:ext>
            </a:extLst>
          </p:cNvPr>
          <p:cNvSpPr/>
          <p:nvPr/>
        </p:nvSpPr>
        <p:spPr>
          <a:xfrm>
            <a:off x="4678676" y="1967511"/>
            <a:ext cx="4907283" cy="923329"/>
          </a:xfrm>
          <a:prstGeom prst="wedgeRoundRectCallout">
            <a:avLst>
              <a:gd name="adj1" fmla="val -66595"/>
              <a:gd name="adj2" fmla="val 2657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開源專案被下載完成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416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1490B-6E8F-9EAC-6063-8C9E3C69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B19E75AA-0121-30FB-8CA3-76130DEF79A0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CFC3E0A1-3F4F-C741-07BF-CE08B3E97A7E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0955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03CF8-D56B-F3AF-3B63-D52EA73DB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26CA83-5F33-2A55-2CE7-4F1B3E5AE7D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開發環境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BFECF0C-640B-4FCA-569B-D5E6F56BBC77}"/>
              </a:ext>
            </a:extLst>
          </p:cNvPr>
          <p:cNvSpPr txBox="1"/>
          <p:nvPr/>
        </p:nvSpPr>
        <p:spPr>
          <a:xfrm>
            <a:off x="273866" y="1193800"/>
            <a:ext cx="114101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25" indent="-495325">
              <a:buAutoNum type="arabicPeriod"/>
            </a:pP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程式開發需要安裝哪些軟體？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Python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直譯器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程式編輯器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版本控制軟體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(Git) 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套件管理工具（如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pip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marL="495325" indent="-495325">
              <a:buAutoNum type="arabicPeriod"/>
            </a:pP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95325" indent="-495325">
              <a:buAutoNum type="arabicPeriod" startAt="2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上述軟體在安裝過程時，最容易被忽略的細節是什麼？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安裝時設定環境變數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確認要安裝的版本號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符合目前的作業系統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檢查電腦內的剩餘容量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95325" indent="-495325">
              <a:buAutoNum type="arabicPeriod" startAt="2"/>
            </a:pP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3.Python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的虛擬環境有什麼作用？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彼此相互競爭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彼此相互衝突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彼此相互獨立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彼此相互依賴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4.Gemini Code Assist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有什麼用途？ 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全自動化程式開發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協助專案程式碼修改或補全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適合聊天傾訴的對象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蒐集與彙整新聞資訊</a:t>
            </a:r>
          </a:p>
        </p:txBody>
      </p:sp>
    </p:spTree>
    <p:extLst>
      <p:ext uri="{BB962C8B-B14F-4D97-AF65-F5344CB8AC3E}">
        <p14:creationId xmlns:p14="http://schemas.microsoft.com/office/powerpoint/2010/main" val="1585691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CA1C7-0823-9A51-41BF-6D625ADFE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C62BBA4B-6342-80FB-2C7B-C19BBB9D5FE0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BCEB855-6549-CAC5-5CCE-87ABEE5FDBFE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7470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D1461-74BF-1E82-F35C-2D3AA2213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46A8E4B2-3ABE-7FF0-362E-D2B4B8D37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37" y="1194773"/>
            <a:ext cx="10186198" cy="55329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4544EF-B692-B590-E36B-8FE74FAAB68B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3FE447C-30C9-5DAB-4C37-0EB1B83B24BD}"/>
              </a:ext>
            </a:extLst>
          </p:cNvPr>
          <p:cNvSpPr/>
          <p:nvPr/>
        </p:nvSpPr>
        <p:spPr>
          <a:xfrm>
            <a:off x="4434840" y="3764280"/>
            <a:ext cx="7459980" cy="27813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1.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#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後的內容會被視為註解文字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2.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input()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可接收輸入值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3.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print()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可打印目標變數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701752A-927F-5628-E744-3F0125510F5F}"/>
              </a:ext>
            </a:extLst>
          </p:cNvPr>
          <p:cNvSpPr/>
          <p:nvPr/>
        </p:nvSpPr>
        <p:spPr>
          <a:xfrm>
            <a:off x="2263140" y="2806700"/>
            <a:ext cx="4264660" cy="692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01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C78AF-FBE7-9ED5-FAB3-466E7C2B0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F5C7445-AAF0-49A6-6E25-79153C560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34" y="1219223"/>
            <a:ext cx="10126486" cy="549655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C60F353-3E16-E275-57FE-369A2F75E695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223E705-365E-414A-6D05-22005116B19D}"/>
              </a:ext>
            </a:extLst>
          </p:cNvPr>
          <p:cNvSpPr/>
          <p:nvPr/>
        </p:nvSpPr>
        <p:spPr>
          <a:xfrm>
            <a:off x="6221109" y="4899637"/>
            <a:ext cx="5791200" cy="147828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‘’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或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“”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要是成對的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‘’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與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“”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包字串變數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B92F71-BE9B-A805-AF28-065020811423}"/>
              </a:ext>
            </a:extLst>
          </p:cNvPr>
          <p:cNvSpPr/>
          <p:nvPr/>
        </p:nvSpPr>
        <p:spPr>
          <a:xfrm>
            <a:off x="2278380" y="2987040"/>
            <a:ext cx="4122420" cy="4864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240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1612C-382D-E39F-378E-A533A8032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CAB52B0-AC52-E6F4-C0EB-25E3DD17A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85" y="1263359"/>
            <a:ext cx="10045173" cy="545242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85D5501-6C47-27D9-E291-C8E17113A60B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411A7A8-ED03-A0CC-707C-4522CB26C87B}"/>
              </a:ext>
            </a:extLst>
          </p:cNvPr>
          <p:cNvSpPr/>
          <p:nvPr/>
        </p:nvSpPr>
        <p:spPr>
          <a:xfrm>
            <a:off x="6400800" y="5616708"/>
            <a:ext cx="5494020" cy="928871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字串變數可以相加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5934B7-EF1B-9453-3661-8624F77E9388}"/>
              </a:ext>
            </a:extLst>
          </p:cNvPr>
          <p:cNvSpPr/>
          <p:nvPr/>
        </p:nvSpPr>
        <p:spPr>
          <a:xfrm>
            <a:off x="2278380" y="3429000"/>
            <a:ext cx="702437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5530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B2AC20-80DD-7D7D-3759-1A5E0DFDE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D65C7C4-4739-2F81-5C17-F3B6BA7DF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8" y="1251511"/>
            <a:ext cx="10067001" cy="54642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C71476-E878-6702-7804-5E48069DA66D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59B1B93C-7FFF-73B2-7977-05B3F52F951C}"/>
              </a:ext>
            </a:extLst>
          </p:cNvPr>
          <p:cNvSpPr/>
          <p:nvPr/>
        </p:nvSpPr>
        <p:spPr>
          <a:xfrm>
            <a:off x="6400800" y="4526280"/>
            <a:ext cx="5494020" cy="2019299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字串變數可以用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int()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變整數或者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float()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變成浮點數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726173F-12E4-C601-4E62-BBE0ABF77E7C}"/>
              </a:ext>
            </a:extLst>
          </p:cNvPr>
          <p:cNvSpPr/>
          <p:nvPr/>
        </p:nvSpPr>
        <p:spPr>
          <a:xfrm>
            <a:off x="2255520" y="3396347"/>
            <a:ext cx="4076700" cy="333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419E5A-448E-5C11-2DF6-4DC73FCA5759}"/>
              </a:ext>
            </a:extLst>
          </p:cNvPr>
          <p:cNvSpPr/>
          <p:nvPr/>
        </p:nvSpPr>
        <p:spPr>
          <a:xfrm>
            <a:off x="2255520" y="4105565"/>
            <a:ext cx="4076700" cy="333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2238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8EF8C-E459-1BFE-A058-70295A6C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695FBBD-E6F1-141A-C0F2-8C20C45DA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" y="1241290"/>
            <a:ext cx="10114960" cy="548239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A9D2888-58AC-AD85-1B30-18431EF3D7FB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EC5B96D-E8AB-CDB8-9C74-F8FB99E3961B}"/>
              </a:ext>
            </a:extLst>
          </p:cNvPr>
          <p:cNvSpPr/>
          <p:nvPr/>
        </p:nvSpPr>
        <p:spPr>
          <a:xfrm>
            <a:off x="6223000" y="1757681"/>
            <a:ext cx="5494020" cy="144907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數字變數才能進行數學運算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E8AB32-7332-FD1A-A5E1-2D4BBFB9B7D8}"/>
              </a:ext>
            </a:extLst>
          </p:cNvPr>
          <p:cNvSpPr/>
          <p:nvPr/>
        </p:nvSpPr>
        <p:spPr>
          <a:xfrm>
            <a:off x="2255519" y="3429000"/>
            <a:ext cx="4786631" cy="2349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2555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729B4-4301-49D1-C1A0-F0CBFA6C8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0C170FF-7F52-E106-FE5B-21E8791C9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192" y="1278280"/>
            <a:ext cx="10032128" cy="54375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A8D8031-BF68-E186-66A7-430AA7E0A99B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C4D5C4F-06DF-14DA-1F26-C7B6514DC591}"/>
              </a:ext>
            </a:extLst>
          </p:cNvPr>
          <p:cNvSpPr/>
          <p:nvPr/>
        </p:nvSpPr>
        <p:spPr>
          <a:xfrm>
            <a:off x="6400800" y="4526280"/>
            <a:ext cx="5494020" cy="2019299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日期時間，可用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timedelta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來進行加減計算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18E45D1-8B0A-566F-D500-A3EB9465755E}"/>
              </a:ext>
            </a:extLst>
          </p:cNvPr>
          <p:cNvSpPr/>
          <p:nvPr/>
        </p:nvSpPr>
        <p:spPr>
          <a:xfrm>
            <a:off x="2255520" y="3234556"/>
            <a:ext cx="307848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F4CCA0-BDFA-D4DF-1B30-90EE9D8EB866}"/>
              </a:ext>
            </a:extLst>
          </p:cNvPr>
          <p:cNvSpPr/>
          <p:nvPr/>
        </p:nvSpPr>
        <p:spPr>
          <a:xfrm>
            <a:off x="2255520" y="4114800"/>
            <a:ext cx="307848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D49EF5-A090-DB67-A350-4EDCC680D7F7}"/>
              </a:ext>
            </a:extLst>
          </p:cNvPr>
          <p:cNvSpPr/>
          <p:nvPr/>
        </p:nvSpPr>
        <p:spPr>
          <a:xfrm>
            <a:off x="2255520" y="5896744"/>
            <a:ext cx="3078480" cy="266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252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3BAB5-4694-7A78-4103-EF0E97A45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3A425A6-E6E9-2E25-FB26-9D10FCFC5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6" y="1283043"/>
            <a:ext cx="10008907" cy="543273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3195384-14D2-66EA-D6B8-E2B31A41799C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A67BC73-2082-5E43-32A1-9A1DD1987184}"/>
              </a:ext>
            </a:extLst>
          </p:cNvPr>
          <p:cNvSpPr/>
          <p:nvPr/>
        </p:nvSpPr>
        <p:spPr>
          <a:xfrm>
            <a:off x="6400800" y="4526280"/>
            <a:ext cx="5494020" cy="2019299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當中可用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.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來呼叫特定變數或物件內的屬性值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FA293C-20FC-544C-D348-73E7DF75D5EF}"/>
              </a:ext>
            </a:extLst>
          </p:cNvPr>
          <p:cNvSpPr/>
          <p:nvPr/>
        </p:nvSpPr>
        <p:spPr>
          <a:xfrm>
            <a:off x="3939540" y="4579620"/>
            <a:ext cx="1851661" cy="1562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2087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9C191-2BAA-2B96-F4C1-8BEA6E10D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AA90F69-821A-5702-7A99-D175E85EA0E8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入門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7612984-86BD-7404-8C0E-8957798059D4}"/>
              </a:ext>
            </a:extLst>
          </p:cNvPr>
          <p:cNvSpPr txBox="1"/>
          <p:nvPr/>
        </p:nvSpPr>
        <p:spPr>
          <a:xfrm>
            <a:off x="273866" y="1193800"/>
            <a:ext cx="1141013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25" indent="-495325">
              <a:buAutoNum type="arabicPeriod"/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程式碼如何加入註解？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//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這是註解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☐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#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這是註解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&lt;!--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這是註解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--&gt;	☐ 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注：這是註解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marL="495325" indent="-495325">
              <a:buAutoNum type="arabicPeriod"/>
            </a:pP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下列哪一個變數資料格式是屬於「浮點數（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float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）」？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"3.14“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☐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︎ B. 3.14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3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True 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如果我們希望將 name = "Alice" 與 score = 95 結合成一段文字輸出，哪一種方式最合適？</a:t>
            </a: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A. print(name + score)				☐ B. print("name: score")</a:t>
            </a:r>
            <a:b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C. print(f"{name}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的分數是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{score}")	☐ D. print(name, "score")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下列哪一個是正確使用 datetime 模組的方式來取得「今天日期」？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︎A. from datetime import date; print(date.today())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print(now())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import today from datetime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print(date.now())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60046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8FAD02F-5A34-4D16-A1E3-764D1B3BF0D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E56B6CD-FF9D-C9A1-6FF9-5A13FF6826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3528"/>
          <a:stretch>
            <a:fillRect/>
          </a:stretch>
        </p:blipFill>
        <p:spPr>
          <a:xfrm>
            <a:off x="0" y="929583"/>
            <a:ext cx="12192000" cy="5928417"/>
          </a:xfrm>
          <a:prstGeom prst="rect">
            <a:avLst/>
          </a:prstGeom>
        </p:spPr>
      </p:pic>
      <p:sp>
        <p:nvSpPr>
          <p:cNvPr id="6" name="語音泡泡: 圓角矩形 5">
            <a:extLst>
              <a:ext uri="{FF2B5EF4-FFF2-40B4-BE49-F238E27FC236}">
                <a16:creationId xmlns:a16="http://schemas.microsoft.com/office/drawing/2014/main" id="{3D7F4569-5674-3463-1697-1850D44FA5AE}"/>
              </a:ext>
            </a:extLst>
          </p:cNvPr>
          <p:cNvSpPr/>
          <p:nvPr/>
        </p:nvSpPr>
        <p:spPr>
          <a:xfrm>
            <a:off x="7086600" y="3592126"/>
            <a:ext cx="4602480" cy="2016194"/>
          </a:xfrm>
          <a:prstGeom prst="wedgeRoundRectCallout">
            <a:avLst>
              <a:gd name="adj1" fmla="val -66945"/>
              <a:gd name="adj2" fmla="val -52501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進入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官方首頁後在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Downoads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點選下載</a:t>
            </a:r>
          </a:p>
        </p:txBody>
      </p:sp>
    </p:spTree>
    <p:extLst>
      <p:ext uri="{BB962C8B-B14F-4D97-AF65-F5344CB8AC3E}">
        <p14:creationId xmlns:p14="http://schemas.microsoft.com/office/powerpoint/2010/main" val="3408651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858FC-4154-721D-8F5B-4EF94092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021B7DCF-210E-2194-930F-57028400F1C3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883DC3E-A951-30D9-C2DF-EFC352C4EA29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34091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80019-7F4F-7F09-E813-88C80B3FF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59571C-237D-7626-B9CA-4F72B417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515" y="1283043"/>
            <a:ext cx="10008907" cy="54366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7E708B0-D564-5A15-4EE0-239F75FDC6F7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EE679A4-8631-D0C1-1C09-EC9EC24587F7}"/>
              </a:ext>
            </a:extLst>
          </p:cNvPr>
          <p:cNvSpPr/>
          <p:nvPr/>
        </p:nvSpPr>
        <p:spPr>
          <a:xfrm>
            <a:off x="6400800" y="2849880"/>
            <a:ext cx="5494020" cy="322326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If…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elif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…else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是條件判斷式，條件後要放冒號 </a:t>
            </a:r>
            <a:r>
              <a:rPr lang="zh-TW" altLang="en-US" sz="40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：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來作區隔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冒號 </a:t>
            </a:r>
            <a:r>
              <a:rPr lang="zh-TW" altLang="en-US" sz="40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：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之下要多一個</a:t>
            </a:r>
            <a:r>
              <a:rPr lang="zh-TW" altLang="en-US" sz="4000" b="1" dirty="0">
                <a:solidFill>
                  <a:srgbClr val="FF0000"/>
                </a:solidFill>
                <a:highlight>
                  <a:srgbClr val="FFFF00"/>
                </a:highlight>
                <a:latin typeface="MS PGothic" panose="020B0600070205080204" pitchFamily="34" charset="-128"/>
                <a:ea typeface="MS PGothic" panose="020B0600070205080204" pitchFamily="34" charset="-128"/>
              </a:rPr>
              <a:t>縮排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，否則會出錯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44EEB70-FF16-1167-716B-B03B7600FBF7}"/>
              </a:ext>
            </a:extLst>
          </p:cNvPr>
          <p:cNvSpPr/>
          <p:nvPr/>
        </p:nvSpPr>
        <p:spPr>
          <a:xfrm>
            <a:off x="2308860" y="3200400"/>
            <a:ext cx="2065020" cy="12268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A949319-F059-A60C-9B98-15F2B3C64F57}"/>
              </a:ext>
            </a:extLst>
          </p:cNvPr>
          <p:cNvSpPr/>
          <p:nvPr/>
        </p:nvSpPr>
        <p:spPr>
          <a:xfrm>
            <a:off x="2392680" y="3429000"/>
            <a:ext cx="320040" cy="2438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39B750-92B6-C3E4-27F2-065DADAFCF26}"/>
              </a:ext>
            </a:extLst>
          </p:cNvPr>
          <p:cNvSpPr/>
          <p:nvPr/>
        </p:nvSpPr>
        <p:spPr>
          <a:xfrm>
            <a:off x="2392680" y="4102500"/>
            <a:ext cx="320040" cy="24384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4314FB41-DCC8-C3E2-3D24-6FF63EC0A7DF}"/>
              </a:ext>
            </a:extLst>
          </p:cNvPr>
          <p:cNvCxnSpPr>
            <a:cxnSpLocks/>
          </p:cNvCxnSpPr>
          <p:nvPr/>
        </p:nvCxnSpPr>
        <p:spPr>
          <a:xfrm flipH="1" flipV="1">
            <a:off x="2781538" y="4417867"/>
            <a:ext cx="1017678" cy="44542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21C8DBC-3519-CF23-DAFD-05E81D728902}"/>
              </a:ext>
            </a:extLst>
          </p:cNvPr>
          <p:cNvSpPr txBox="1"/>
          <p:nvPr/>
        </p:nvSpPr>
        <p:spPr>
          <a:xfrm>
            <a:off x="3702050" y="491330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用縮排來區別程式區塊</a:t>
            </a:r>
            <a:endParaRPr lang="en-US" altLang="zh-TW" dirty="0">
              <a:solidFill>
                <a:schemeClr val="bg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287E3BD-9765-FCA5-D8A1-BA4E3B35F041}"/>
              </a:ext>
            </a:extLst>
          </p:cNvPr>
          <p:cNvSpPr/>
          <p:nvPr/>
        </p:nvSpPr>
        <p:spPr>
          <a:xfrm>
            <a:off x="2735580" y="4110120"/>
            <a:ext cx="966470" cy="2438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664EAD2-E3E4-0650-6179-BAC5B7B1FE05}"/>
              </a:ext>
            </a:extLst>
          </p:cNvPr>
          <p:cNvSpPr/>
          <p:nvPr/>
        </p:nvSpPr>
        <p:spPr>
          <a:xfrm>
            <a:off x="2735580" y="3439560"/>
            <a:ext cx="966470" cy="24384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180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8B401-C035-4E5C-7826-B3B91C886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3A830732-9F65-862C-790D-5D54755FB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66" y="1283044"/>
            <a:ext cx="10023330" cy="543664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FD4ACE9-5DE7-FDCF-72A7-5DDDC7D3896B}"/>
              </a:ext>
            </a:extLst>
          </p:cNvPr>
          <p:cNvSpPr/>
          <p:nvPr/>
        </p:nvSpPr>
        <p:spPr>
          <a:xfrm>
            <a:off x="-2069" y="-185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AD6D49-EB42-BE49-6B74-845927527991}"/>
              </a:ext>
            </a:extLst>
          </p:cNvPr>
          <p:cNvSpPr/>
          <p:nvPr/>
        </p:nvSpPr>
        <p:spPr>
          <a:xfrm>
            <a:off x="2101850" y="2673350"/>
            <a:ext cx="5853430" cy="29016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3588C7DC-ADBD-9466-2B23-525D6A305C71}"/>
              </a:ext>
            </a:extLst>
          </p:cNvPr>
          <p:cNvSpPr/>
          <p:nvPr/>
        </p:nvSpPr>
        <p:spPr>
          <a:xfrm>
            <a:off x="6507480" y="3429000"/>
            <a:ext cx="5494020" cy="322326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若有多層判斷式，則縮排部分也需要多一層來表示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加入 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elif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可以建立多個判斷條件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E29F4FA-596B-0B37-C598-9324C6EE925D}"/>
              </a:ext>
            </a:extLst>
          </p:cNvPr>
          <p:cNvSpPr/>
          <p:nvPr/>
        </p:nvSpPr>
        <p:spPr>
          <a:xfrm>
            <a:off x="2492814" y="3606800"/>
            <a:ext cx="3603186" cy="13791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0C35268-7625-C50E-6D6C-1B0E2A1F7BEB}"/>
              </a:ext>
            </a:extLst>
          </p:cNvPr>
          <p:cNvSpPr txBox="1"/>
          <p:nvPr/>
        </p:nvSpPr>
        <p:spPr>
          <a:xfrm>
            <a:off x="4315264" y="559332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第一層判斷式</a:t>
            </a:r>
            <a:endParaRPr lang="en-US" altLang="zh-TW" dirty="0">
              <a:solidFill>
                <a:srgbClr val="FF000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7702DED-A5C1-B7EB-7264-FA7EDEFC1CA0}"/>
              </a:ext>
            </a:extLst>
          </p:cNvPr>
          <p:cNvSpPr txBox="1"/>
          <p:nvPr/>
        </p:nvSpPr>
        <p:spPr>
          <a:xfrm>
            <a:off x="4524271" y="49764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第二層判斷式</a:t>
            </a:r>
            <a:endParaRPr lang="en-US" altLang="zh-TW" dirty="0">
              <a:solidFill>
                <a:srgbClr val="00B050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01DCE6-A8D0-472E-98A8-2483152BCDAD}"/>
              </a:ext>
            </a:extLst>
          </p:cNvPr>
          <p:cNvSpPr/>
          <p:nvPr/>
        </p:nvSpPr>
        <p:spPr>
          <a:xfrm>
            <a:off x="2242070" y="4015052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892C0B9-DCC2-3312-5199-E15BE5EFE843}"/>
              </a:ext>
            </a:extLst>
          </p:cNvPr>
          <p:cNvSpPr/>
          <p:nvPr/>
        </p:nvSpPr>
        <p:spPr>
          <a:xfrm>
            <a:off x="2555956" y="4015052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AD527E-8BDA-CA3F-85B0-0DD0884923D7}"/>
              </a:ext>
            </a:extLst>
          </p:cNvPr>
          <p:cNvSpPr/>
          <p:nvPr/>
        </p:nvSpPr>
        <p:spPr>
          <a:xfrm>
            <a:off x="2242070" y="4381302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33F528B-F318-A541-40D3-F097320B99B8}"/>
              </a:ext>
            </a:extLst>
          </p:cNvPr>
          <p:cNvSpPr/>
          <p:nvPr/>
        </p:nvSpPr>
        <p:spPr>
          <a:xfrm>
            <a:off x="2555956" y="4381302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2F3BC30-B650-4C02-83E3-C64B793721DF}"/>
              </a:ext>
            </a:extLst>
          </p:cNvPr>
          <p:cNvSpPr/>
          <p:nvPr/>
        </p:nvSpPr>
        <p:spPr>
          <a:xfrm>
            <a:off x="2242070" y="4760423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0FB1459-DD6B-6582-2664-A558768C0566}"/>
              </a:ext>
            </a:extLst>
          </p:cNvPr>
          <p:cNvSpPr/>
          <p:nvPr/>
        </p:nvSpPr>
        <p:spPr>
          <a:xfrm>
            <a:off x="2555956" y="4760423"/>
            <a:ext cx="250744" cy="2037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365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6EFA-68B0-4FE3-F6AB-51EE73AD2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A6A5FD6-6801-7904-EE37-7DF56F195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144" y="1283043"/>
            <a:ext cx="10023330" cy="544056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EBA2183-1FD1-F778-C622-D77A137726BF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4754B1C-19AF-5671-3A2B-B3D0D6F91AFE}"/>
              </a:ext>
            </a:extLst>
          </p:cNvPr>
          <p:cNvSpPr/>
          <p:nvPr/>
        </p:nvSpPr>
        <p:spPr>
          <a:xfrm>
            <a:off x="6507480" y="3429000"/>
            <a:ext cx="5494020" cy="322326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每個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case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都是一個條件判斷式，也都需要加上冒號 ： 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match-case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3.10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版之後的功能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CD9AEA-C5C4-B47E-165C-9D89AB9683B1}"/>
              </a:ext>
            </a:extLst>
          </p:cNvPr>
          <p:cNvSpPr/>
          <p:nvPr/>
        </p:nvSpPr>
        <p:spPr>
          <a:xfrm>
            <a:off x="2308860" y="2362200"/>
            <a:ext cx="2790190" cy="2800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0173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36826-7C2C-CC7F-2488-04FA5D6E7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13429F31-44B5-7A29-4877-81AFD29A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82" y="1298818"/>
            <a:ext cx="10001454" cy="54208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0BA69E1-CD96-9C42-AA5A-A2ACCD823D2A}"/>
              </a:ext>
            </a:extLst>
          </p:cNvPr>
          <p:cNvSpPr/>
          <p:nvPr/>
        </p:nvSpPr>
        <p:spPr>
          <a:xfrm>
            <a:off x="-1891" y="-96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4947204-4F48-38CF-BB03-4BE2A7DFB80B}"/>
              </a:ext>
            </a:extLst>
          </p:cNvPr>
          <p:cNvSpPr/>
          <p:nvPr/>
        </p:nvSpPr>
        <p:spPr>
          <a:xfrm>
            <a:off x="2321560" y="3683000"/>
            <a:ext cx="4085590" cy="1876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56ED875-55B4-FCA5-3C7D-5DE1F4189051}"/>
              </a:ext>
            </a:extLst>
          </p:cNvPr>
          <p:cNvSpPr/>
          <p:nvPr/>
        </p:nvSpPr>
        <p:spPr>
          <a:xfrm>
            <a:off x="6507480" y="3985260"/>
            <a:ext cx="5494020" cy="266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布林值：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True(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真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、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False(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假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，開頭大寫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實際上，所有條件式都會轉換成布林值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76556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CD0A3-D667-54C0-A82D-E03B0F472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4EDE4309-D7EC-C66B-C71C-B9924EAB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1298817"/>
            <a:ext cx="9869928" cy="53534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D86A35-4FAC-F68C-9C02-EBC51210BF6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611969-B44C-6687-2739-F478761E6CFD}"/>
              </a:ext>
            </a:extLst>
          </p:cNvPr>
          <p:cNvSpPr/>
          <p:nvPr/>
        </p:nvSpPr>
        <p:spPr>
          <a:xfrm>
            <a:off x="1399284" y="2331720"/>
            <a:ext cx="5466336" cy="3764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EBFF7EC-3AA8-4D2E-04AF-86ADD2F74FE3}"/>
              </a:ext>
            </a:extLst>
          </p:cNvPr>
          <p:cNvSpPr/>
          <p:nvPr/>
        </p:nvSpPr>
        <p:spPr>
          <a:xfrm>
            <a:off x="7475220" y="1112520"/>
            <a:ext cx="4526280" cy="553974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列表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(List)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的特性：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有序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可變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允許重覆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支援多類別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支援切片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操作多元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8894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1EC2A-BF04-B980-4887-AA07159E2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A892D28-AFDA-0C09-00AA-35B9F28A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6" y="1298817"/>
            <a:ext cx="9862822" cy="53534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6725154-E22A-A0D7-3939-39658753D17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9E1FC3-79B2-B57D-3424-4675914D8828}"/>
              </a:ext>
            </a:extLst>
          </p:cNvPr>
          <p:cNvSpPr/>
          <p:nvPr/>
        </p:nvSpPr>
        <p:spPr>
          <a:xfrm>
            <a:off x="1436370" y="2327910"/>
            <a:ext cx="4589780" cy="3152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2BF0C46-163A-C7AE-F822-1B0BC7D55BFA}"/>
              </a:ext>
            </a:extLst>
          </p:cNvPr>
          <p:cNvSpPr/>
          <p:nvPr/>
        </p:nvSpPr>
        <p:spPr>
          <a:xfrm>
            <a:off x="7169150" y="1112520"/>
            <a:ext cx="4832350" cy="553974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元組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(Tuple)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的特性：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有序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不可變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允許重覆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支援多類別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支援切片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操作多元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70682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8CBBD-8B68-9CEE-F901-0F8F5F436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218B1FA1-A5DD-F9BF-A5F0-1868A707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6" y="1298817"/>
            <a:ext cx="9862823" cy="536115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B7045BF-840A-C402-5371-F0077099FAF6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CF71A9-9B42-9164-0CD5-8CCD6BBF13B2}"/>
              </a:ext>
            </a:extLst>
          </p:cNvPr>
          <p:cNvSpPr/>
          <p:nvPr/>
        </p:nvSpPr>
        <p:spPr>
          <a:xfrm>
            <a:off x="1169670" y="2131060"/>
            <a:ext cx="5688330" cy="3856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3005C6A-FD8F-A25A-F7BF-487534F5210F}"/>
              </a:ext>
            </a:extLst>
          </p:cNvPr>
          <p:cNvSpPr/>
          <p:nvPr/>
        </p:nvSpPr>
        <p:spPr>
          <a:xfrm>
            <a:off x="7169150" y="1112520"/>
            <a:ext cx="4832350" cy="553974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集合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(Set)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的特性：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無序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可變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不允許重覆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部分類別不支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不支援切片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支援集合運算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64043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C0871-A66B-3A20-FC5D-C396CB745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1290950F-0FA0-F00B-4B1D-33A122CE2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7" y="1298817"/>
            <a:ext cx="9862822" cy="535344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FD9F913-DB2A-054F-6A4D-A7E891F154CC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CCB291-536D-56D7-8084-9C63012F7349}"/>
              </a:ext>
            </a:extLst>
          </p:cNvPr>
          <p:cNvSpPr/>
          <p:nvPr/>
        </p:nvSpPr>
        <p:spPr>
          <a:xfrm>
            <a:off x="1416050" y="2336800"/>
            <a:ext cx="5441950" cy="403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CDC8531-3AFB-E8A3-970C-E17338A6F91D}"/>
              </a:ext>
            </a:extLst>
          </p:cNvPr>
          <p:cNvSpPr/>
          <p:nvPr/>
        </p:nvSpPr>
        <p:spPr>
          <a:xfrm>
            <a:off x="7169150" y="1112520"/>
            <a:ext cx="4832350" cy="553974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字典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(Dictionary)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：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鍵值成對組成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有序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可變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鍵不可重覆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支援多類別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支援切片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604702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22751-C195-BE4D-EC01-B0B76A067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90C3A29-28DD-2A4A-E138-80D791416D1B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Noto Sans T Chinese Bold"/>
                <a:ea typeface="Noto Sans T Chinese Bold"/>
              </a:rPr>
              <a:t>初階</a:t>
            </a:r>
            <a:endParaRPr lang="en-US" altLang="zh-TW" sz="4400" b="1" dirty="0">
              <a:solidFill>
                <a:srgbClr val="000000"/>
              </a:solidFill>
              <a:latin typeface="Noto Sans T Chinese Bold"/>
              <a:ea typeface="Noto Sans T Chinese Bold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6456443-DB7C-5A6B-F249-759B023EF7D0}"/>
              </a:ext>
            </a:extLst>
          </p:cNvPr>
          <p:cNvSpPr txBox="1"/>
          <p:nvPr/>
        </p:nvSpPr>
        <p:spPr>
          <a:xfrm>
            <a:off x="146050" y="1024833"/>
            <a:ext cx="1174115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下列哪一段是正確的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if...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elif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...else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用法？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95325" indent="-495325">
              <a:buAutoNum type="arabicPeriod"/>
            </a:pP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下列哪一個關於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match-case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的敘述是正確的？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2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中使用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☐ 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︎B.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case _: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代表比對整數零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match-case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3.10+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才支援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match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語法只支援字串，其他不支援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下列哪一個值屬於布林值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boolean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A. "True" 			☐ B. 1.0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C. False 			☐ D. "False“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下列關於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的敘述何者正確？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可以用索引方式存取元素，如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myset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[0]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☐ 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不能包含重複元素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set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是有序的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可以包含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list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當作元素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4778DA9-B773-B437-C372-7AF0D3A1C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23" y="1686655"/>
            <a:ext cx="1360225" cy="82407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93A8850-C13D-AD44-A7F2-5F2BC0F0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23" y="1686655"/>
            <a:ext cx="1423093" cy="82407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70F76AF-7FED-58B7-99C7-944142AB0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891" y="1693001"/>
            <a:ext cx="1423093" cy="8136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02DBEF79-0CC6-C74D-7912-7839EB769E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771" y="1686656"/>
            <a:ext cx="1728464" cy="8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85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86958-ED3B-3061-512A-1FFCBDB96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57E86B3-21EF-F9D6-0A29-526E9DA6FB53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4E70140-818D-AC15-5348-DD1B212E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04" y="1138921"/>
            <a:ext cx="7498427" cy="45760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D53007D-D8C7-A51B-AFF6-ACEA9EBF532F}"/>
              </a:ext>
            </a:extLst>
          </p:cNvPr>
          <p:cNvSpPr/>
          <p:nvPr/>
        </p:nvSpPr>
        <p:spPr>
          <a:xfrm>
            <a:off x="2651760" y="2537460"/>
            <a:ext cx="5196840" cy="1318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17F8B78-476B-6D36-C048-0A198AFCADA1}"/>
              </a:ext>
            </a:extLst>
          </p:cNvPr>
          <p:cNvSpPr/>
          <p:nvPr/>
        </p:nvSpPr>
        <p:spPr>
          <a:xfrm>
            <a:off x="2651760" y="5295900"/>
            <a:ext cx="2080260" cy="3276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FD18DD9-BCDD-F308-7EAF-4B54931490BD}"/>
              </a:ext>
            </a:extLst>
          </p:cNvPr>
          <p:cNvSpPr/>
          <p:nvPr/>
        </p:nvSpPr>
        <p:spPr>
          <a:xfrm>
            <a:off x="2103034" y="5185366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1</a:t>
            </a:r>
            <a:endParaRPr lang="zh-TW" altLang="en-US" sz="3600" b="1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C14E0AB-2180-CD31-2DF3-7BFC4CBABCDC}"/>
              </a:ext>
            </a:extLst>
          </p:cNvPr>
          <p:cNvSpPr/>
          <p:nvPr/>
        </p:nvSpPr>
        <p:spPr>
          <a:xfrm>
            <a:off x="2103034" y="2922227"/>
            <a:ext cx="548726" cy="548726"/>
          </a:xfrm>
          <a:prstGeom prst="ellipse">
            <a:avLst/>
          </a:prstGeom>
          <a:solidFill>
            <a:schemeClr val="accent3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b="1" dirty="0"/>
              <a:t>2</a:t>
            </a:r>
            <a:endParaRPr lang="zh-TW" altLang="en-US" sz="3600" b="1" dirty="0"/>
          </a:p>
        </p:txBody>
      </p:sp>
      <p:sp>
        <p:nvSpPr>
          <p:cNvPr id="12" name="語音泡泡: 圓角矩形 11">
            <a:extLst>
              <a:ext uri="{FF2B5EF4-FFF2-40B4-BE49-F238E27FC236}">
                <a16:creationId xmlns:a16="http://schemas.microsoft.com/office/drawing/2014/main" id="{0DB81C64-635E-BC40-88ED-63044A2F7620}"/>
              </a:ext>
            </a:extLst>
          </p:cNvPr>
          <p:cNvSpPr/>
          <p:nvPr/>
        </p:nvSpPr>
        <p:spPr>
          <a:xfrm>
            <a:off x="6522720" y="4411131"/>
            <a:ext cx="4602480" cy="1489006"/>
          </a:xfrm>
          <a:prstGeom prst="wedgeRoundRectCallout">
            <a:avLst>
              <a:gd name="adj1" fmla="val -88634"/>
              <a:gd name="adj2" fmla="val 2275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先勾選加入環境變數，再點安裝</a:t>
            </a:r>
          </a:p>
        </p:txBody>
      </p:sp>
    </p:spTree>
    <p:extLst>
      <p:ext uri="{BB962C8B-B14F-4D97-AF65-F5344CB8AC3E}">
        <p14:creationId xmlns:p14="http://schemas.microsoft.com/office/powerpoint/2010/main" val="22341601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41CC6-A829-E043-075C-A1BCBC6B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1397A37E-7527-2498-3232-43DCDCEFFDCD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9714BF7-CB10-CD0F-1F4A-730045960E48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9146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2FD64-3BB0-D1EF-B5CD-4A99CA859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9BEFE361-5453-54E7-5F67-33A929B4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35" y="1296436"/>
            <a:ext cx="10023330" cy="54327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B853D8-5DF0-8EEF-4D69-293F53E8CF96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D043F37-416E-2D61-28C0-C57B262F540B}"/>
              </a:ext>
            </a:extLst>
          </p:cNvPr>
          <p:cNvSpPr/>
          <p:nvPr/>
        </p:nvSpPr>
        <p:spPr>
          <a:xfrm>
            <a:off x="6400800" y="2063751"/>
            <a:ext cx="5494020" cy="4665416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in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之後要放「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可迭代物件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」，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for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之後是自定義的「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迭代變數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」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每次迭代會自動取出下一個，直到沒有下一個物件為止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82424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87B56-DDEF-B47E-EF13-D6CFCBC32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9F702B2-A880-B567-8785-30417F030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35" y="1305117"/>
            <a:ext cx="9992902" cy="542404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18FB9D-004A-10D9-EF12-7953BAC2758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3AA6840-C15E-7829-0086-233B65740940}"/>
              </a:ext>
            </a:extLst>
          </p:cNvPr>
          <p:cNvSpPr/>
          <p:nvPr/>
        </p:nvSpPr>
        <p:spPr>
          <a:xfrm>
            <a:off x="6400800" y="2159001"/>
            <a:ext cx="5494020" cy="4570166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range()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可以製造一組可迭代數字序列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continue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是跳過此輪，直接進入下一輪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break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是立即終止整個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for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迴圈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2A50E39-0EC7-82BD-3EB3-33407C6498FC}"/>
              </a:ext>
            </a:extLst>
          </p:cNvPr>
          <p:cNvSpPr/>
          <p:nvPr/>
        </p:nvSpPr>
        <p:spPr>
          <a:xfrm>
            <a:off x="2343150" y="2336800"/>
            <a:ext cx="3803650" cy="2381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97668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72721-DF69-F426-6F35-C17D782A2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C1B69292-9EF5-B694-C4D2-9F9F19ADA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35" y="1315322"/>
            <a:ext cx="9981287" cy="541384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B2E786-6993-9C1D-6CFE-D2C5D95971A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while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迴圈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02249A97-D7A6-8F49-5CDE-B54A8FA051E3}"/>
              </a:ext>
            </a:extLst>
          </p:cNvPr>
          <p:cNvSpPr/>
          <p:nvPr/>
        </p:nvSpPr>
        <p:spPr>
          <a:xfrm>
            <a:off x="6400800" y="2849879"/>
            <a:ext cx="5494020" cy="3879287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while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後面的條件成立時，迴圈就會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持續執行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在每次迴圈都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增加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count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計數器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，直到條件符合為止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AC63F6-CB0C-3941-0D78-61B5A13A9CC9}"/>
              </a:ext>
            </a:extLst>
          </p:cNvPr>
          <p:cNvSpPr/>
          <p:nvPr/>
        </p:nvSpPr>
        <p:spPr>
          <a:xfrm>
            <a:off x="2343150" y="2336800"/>
            <a:ext cx="3803650" cy="3321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79361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0F670F-3561-A6BE-4550-BE00D7A1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4A07B71-50CE-E6FC-D4FD-D264974DC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48" y="1315321"/>
            <a:ext cx="9974103" cy="54138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177784-65F2-73B7-3613-AACB8B6B9A1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函數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4A4AA0B-CF86-F3FB-B9FA-6F130FAB01A1}"/>
              </a:ext>
            </a:extLst>
          </p:cNvPr>
          <p:cNvSpPr/>
          <p:nvPr/>
        </p:nvSpPr>
        <p:spPr>
          <a:xfrm>
            <a:off x="7073900" y="1733550"/>
            <a:ext cx="4820920" cy="4671767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函數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可重覆呼叫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，並根據不同輸入產生不同結果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return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可將結果傳回主程式做後續使用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D764D8-A1F4-D2BD-2B0F-A1DD6A57B58C}"/>
              </a:ext>
            </a:extLst>
          </p:cNvPr>
          <p:cNvSpPr/>
          <p:nvPr/>
        </p:nvSpPr>
        <p:spPr>
          <a:xfrm>
            <a:off x="2343150" y="2336800"/>
            <a:ext cx="4673600" cy="3841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7015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6C3DA-3024-E867-91AB-B915390D7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1A0D8EF5-DA91-D3C4-C3C6-6FF8C5D8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315321"/>
            <a:ext cx="9981289" cy="54138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CBAC978-E746-EAFF-8089-1666BE7F161C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函數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C862CA94-0C11-5F51-C0A9-B29BE924F338}"/>
              </a:ext>
            </a:extLst>
          </p:cNvPr>
          <p:cNvSpPr/>
          <p:nvPr/>
        </p:nvSpPr>
        <p:spPr>
          <a:xfrm>
            <a:off x="7073900" y="991471"/>
            <a:ext cx="4820920" cy="5737695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參數使用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單星號 *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，代表可接收不固定數量的參數，全部都會被包成一整個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tuple</a:t>
            </a: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使用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雙星號 **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代表接受由呼叫端鍵值定義的多個參數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6939E1-6843-55AF-A668-FEBC5147AF2B}"/>
              </a:ext>
            </a:extLst>
          </p:cNvPr>
          <p:cNvSpPr/>
          <p:nvPr/>
        </p:nvSpPr>
        <p:spPr>
          <a:xfrm>
            <a:off x="1538568" y="2336800"/>
            <a:ext cx="5160682" cy="2362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5186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9162E-2ECB-F5C8-BCC4-C80185476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593A1D-5031-0DDC-8DCC-B868F4DFC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67" y="1315321"/>
            <a:ext cx="9974102" cy="54138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13B584-9770-236C-AF17-EA5B9392D1CF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函數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三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A4627CE-53C0-C92C-F56A-46A46F5BA985}"/>
              </a:ext>
            </a:extLst>
          </p:cNvPr>
          <p:cNvSpPr/>
          <p:nvPr/>
        </p:nvSpPr>
        <p:spPr>
          <a:xfrm>
            <a:off x="7073900" y="4178300"/>
            <a:ext cx="4820920" cy="2550866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函數可接受預設參數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預設的自訂參數不會是必要參數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9E3607-EB18-3FCB-53A7-42D7076F92D5}"/>
              </a:ext>
            </a:extLst>
          </p:cNvPr>
          <p:cNvSpPr/>
          <p:nvPr/>
        </p:nvSpPr>
        <p:spPr>
          <a:xfrm>
            <a:off x="1583018" y="2343150"/>
            <a:ext cx="5160682" cy="19621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550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46C1C-A566-ACD5-EAF3-D0A802E8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79C8DE0-085E-70CC-BB0A-DA4CACE95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333297"/>
            <a:ext cx="9948148" cy="539586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B968FCA-3584-15CA-04B5-F87835DC0F8F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模組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(module)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A6D506F-96CD-FDA6-12E3-6558C6B65F78}"/>
              </a:ext>
            </a:extLst>
          </p:cNvPr>
          <p:cNvSpPr/>
          <p:nvPr/>
        </p:nvSpPr>
        <p:spPr>
          <a:xfrm>
            <a:off x="7073900" y="2241550"/>
            <a:ext cx="4820920" cy="4487616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每一個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.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檔案都是一個 模組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module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，模組裡面的變數與函數都可以被其他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.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檔案引用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A5A508-5523-0A9C-1F20-85138162D876}"/>
              </a:ext>
            </a:extLst>
          </p:cNvPr>
          <p:cNvSpPr/>
          <p:nvPr/>
        </p:nvSpPr>
        <p:spPr>
          <a:xfrm>
            <a:off x="1168400" y="3282950"/>
            <a:ext cx="1517650" cy="539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655D08-5F1B-6597-A3DB-46D195FF7C53}"/>
              </a:ext>
            </a:extLst>
          </p:cNvPr>
          <p:cNvSpPr/>
          <p:nvPr/>
        </p:nvSpPr>
        <p:spPr>
          <a:xfrm>
            <a:off x="3575050" y="2387600"/>
            <a:ext cx="2952750" cy="965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75224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C9868-A2AD-4CE4-F95F-A91037F82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BD5BF7C-CA63-82F7-0490-78A3F00F9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21" y="1056583"/>
            <a:ext cx="9946558" cy="540278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611B5A0-0714-1BD9-DD9F-D0B2723FAE9D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套件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(package)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2BB8CC4-140C-3E2B-8DF5-66F07737F083}"/>
              </a:ext>
            </a:extLst>
          </p:cNvPr>
          <p:cNvSpPr/>
          <p:nvPr/>
        </p:nvSpPr>
        <p:spPr>
          <a:xfrm>
            <a:off x="406400" y="5353547"/>
            <a:ext cx="11588750" cy="13716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某個資料夾內有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__init__.py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檔案時，該資料夾會被視為一個套件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package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，也就是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module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的集合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24A646-3FEE-9238-3463-5054D4C6B481}"/>
              </a:ext>
            </a:extLst>
          </p:cNvPr>
          <p:cNvSpPr/>
          <p:nvPr/>
        </p:nvSpPr>
        <p:spPr>
          <a:xfrm>
            <a:off x="1954499" y="3279848"/>
            <a:ext cx="1625600" cy="1022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6A0F70B-9081-256B-4720-61DCE90FC0E1}"/>
              </a:ext>
            </a:extLst>
          </p:cNvPr>
          <p:cNvSpPr/>
          <p:nvPr/>
        </p:nvSpPr>
        <p:spPr>
          <a:xfrm>
            <a:off x="4342098" y="2117798"/>
            <a:ext cx="4478051" cy="282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6563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7A782-F01D-1EEA-3124-9168FCE68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D76543E-6CA2-884F-8AF9-C2D39D8E5F5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1801AC3-CC25-8381-B378-BD41EF9D8594}"/>
              </a:ext>
            </a:extLst>
          </p:cNvPr>
          <p:cNvSpPr txBox="1"/>
          <p:nvPr/>
        </p:nvSpPr>
        <p:spPr>
          <a:xfrm>
            <a:off x="273866" y="1193800"/>
            <a:ext cx="114101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下列關於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函數的敘述何者正確？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函數內不能使用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，只能用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print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輸出結果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函數可以使用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return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將值傳回主程式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函數名稱必須用大寫開頭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函數不能有預設參數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下列關於 *args 與 **kwargs 的敘述何者正確？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*args 會將多個位置參數收集成一個 tuple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**kwargs 會將多個位置參數收集成一個 list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*args 與 **kwargs 必須固定用這兩個名稱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*args 只能傳入三個參數，不能超過 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下列哪一個是正確使用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模組（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module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）的方法？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把程式放進資料夾就會自動變成模組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可透過import模組名稱匯入並使用其中的函數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模組不能被多個檔案使用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Python 沒有模組，只有函數和套件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下列哪一項是有效的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package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）結構條件？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套件資料夾裡只能有一個 .py 檔案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套件名稱必須是全大寫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套件資料夾中應包含 __init__.py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套件不能包含子資料夾或子模組 </a:t>
            </a:r>
          </a:p>
        </p:txBody>
      </p:sp>
    </p:spTree>
    <p:extLst>
      <p:ext uri="{BB962C8B-B14F-4D97-AF65-F5344CB8AC3E}">
        <p14:creationId xmlns:p14="http://schemas.microsoft.com/office/powerpoint/2010/main" val="6364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35439-D308-E9CF-29E7-1074B9B8B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0AD6C68-DBC5-894E-1A4E-2944A028C3B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Python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7BC0693-BA0F-043F-DF84-0CF15DC45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04" y="1138920"/>
            <a:ext cx="7490200" cy="4576079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F4AED2C6-9939-C4EE-EF22-A8766585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52" y="3810769"/>
            <a:ext cx="4791744" cy="2619741"/>
          </a:xfrm>
          <a:prstGeom prst="rect">
            <a:avLst/>
          </a:prstGeom>
        </p:spPr>
      </p:pic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683CD10F-3816-6CDA-C26B-1C7D7C682FBE}"/>
              </a:ext>
            </a:extLst>
          </p:cNvPr>
          <p:cNvSpPr/>
          <p:nvPr/>
        </p:nvSpPr>
        <p:spPr>
          <a:xfrm>
            <a:off x="6906684" y="929583"/>
            <a:ext cx="4602480" cy="2032015"/>
          </a:xfrm>
          <a:prstGeom prst="wedgeRoundRectCallout">
            <a:avLst>
              <a:gd name="adj1" fmla="val -44429"/>
              <a:gd name="adj2" fmla="val 9026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安裝完畢之後，輸入</a:t>
            </a:r>
            <a:r>
              <a:rPr lang="en-US" altLang="zh-TW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python –-version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查看是否有版本號</a:t>
            </a:r>
          </a:p>
        </p:txBody>
      </p:sp>
    </p:spTree>
    <p:extLst>
      <p:ext uri="{BB962C8B-B14F-4D97-AF65-F5344CB8AC3E}">
        <p14:creationId xmlns:p14="http://schemas.microsoft.com/office/powerpoint/2010/main" val="181451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10CF2-C18D-5E1E-0CCF-D8BB26AE4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28581325-716D-A406-A864-D4FE462D0D34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982FE67-B998-B7DF-9BA9-7DCD921C5207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249197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A7AC5-46E2-4D5E-2CEA-25478ACE7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E0F15A9-388A-E693-5A81-4FA4D3F9A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60889" cy="54027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3BF2311-80F6-E347-37C3-B67B39FF8DA5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物件類別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(class)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C3EEFC0-7DAF-E3D7-60CA-0DD6103C788A}"/>
              </a:ext>
            </a:extLst>
          </p:cNvPr>
          <p:cNvSpPr/>
          <p:nvPr/>
        </p:nvSpPr>
        <p:spPr>
          <a:xfrm>
            <a:off x="1243299" y="1927298"/>
            <a:ext cx="3252501" cy="10053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B1D9CC2-4438-3D91-E3C7-F63E39E3F39A}"/>
              </a:ext>
            </a:extLst>
          </p:cNvPr>
          <p:cNvSpPr/>
          <p:nvPr/>
        </p:nvSpPr>
        <p:spPr>
          <a:xfrm>
            <a:off x="7073900" y="2552700"/>
            <a:ext cx="4820920" cy="408305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物件類別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(class)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就像是一個機器人模具，可以設定好機器人的屬性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Attribute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與功能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(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Method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)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7575313-F251-1970-A2C7-B13CE6AE0A22}"/>
              </a:ext>
            </a:extLst>
          </p:cNvPr>
          <p:cNvSpPr txBox="1"/>
          <p:nvPr/>
        </p:nvSpPr>
        <p:spPr>
          <a:xfrm>
            <a:off x="4919702" y="274800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兩個屬性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00052E8-FA48-32C9-2224-1F78872DD9B9}"/>
              </a:ext>
            </a:extLst>
          </p:cNvPr>
          <p:cNvSpPr txBox="1"/>
          <p:nvPr/>
        </p:nvSpPr>
        <p:spPr>
          <a:xfrm>
            <a:off x="4888805" y="41397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00B05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一個功能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E512AD4-A243-771F-20B9-25E8923F484D}"/>
              </a:ext>
            </a:extLst>
          </p:cNvPr>
          <p:cNvSpPr/>
          <p:nvPr/>
        </p:nvSpPr>
        <p:spPr>
          <a:xfrm>
            <a:off x="1243299" y="3031095"/>
            <a:ext cx="3252501" cy="134911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3865752-F41A-D2A4-7260-965FF6DC91A2}"/>
              </a:ext>
            </a:extLst>
          </p:cNvPr>
          <p:cNvSpPr/>
          <p:nvPr/>
        </p:nvSpPr>
        <p:spPr>
          <a:xfrm>
            <a:off x="1114710" y="1827342"/>
            <a:ext cx="3514440" cy="2662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81DAD985-8933-B7EF-E6D3-D9FD876537AA}"/>
              </a:ext>
            </a:extLst>
          </p:cNvPr>
          <p:cNvCxnSpPr>
            <a:cxnSpLocks/>
          </p:cNvCxnSpPr>
          <p:nvPr/>
        </p:nvCxnSpPr>
        <p:spPr>
          <a:xfrm flipH="1" flipV="1">
            <a:off x="3748165" y="2711450"/>
            <a:ext cx="1166735" cy="22121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C1F91212-A309-1115-7AB3-01A7553EAA6F}"/>
              </a:ext>
            </a:extLst>
          </p:cNvPr>
          <p:cNvCxnSpPr>
            <a:cxnSpLocks/>
          </p:cNvCxnSpPr>
          <p:nvPr/>
        </p:nvCxnSpPr>
        <p:spPr>
          <a:xfrm flipH="1" flipV="1">
            <a:off x="3748165" y="4074894"/>
            <a:ext cx="1166735" cy="22121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1355611-83F5-A9BC-D74E-177F748049F6}"/>
              </a:ext>
            </a:extLst>
          </p:cNvPr>
          <p:cNvSpPr txBox="1"/>
          <p:nvPr/>
        </p:nvSpPr>
        <p:spPr>
          <a:xfrm>
            <a:off x="1928852" y="14080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定義物件</a:t>
            </a:r>
          </a:p>
        </p:txBody>
      </p:sp>
    </p:spTree>
    <p:extLst>
      <p:ext uri="{BB962C8B-B14F-4D97-AF65-F5344CB8AC3E}">
        <p14:creationId xmlns:p14="http://schemas.microsoft.com/office/powerpoint/2010/main" val="33852799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6C3BE-A7EB-65B8-4B02-38119936D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0BD31CB-4026-48A0-FA4D-FDD186BBE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60890" cy="54027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6DD461-3EC4-7B81-67F2-9E2CE6E7A50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異常與例外處理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E76E76D-4F75-A4D1-F0A3-3773A71120E6}"/>
              </a:ext>
            </a:extLst>
          </p:cNvPr>
          <p:cNvSpPr/>
          <p:nvPr/>
        </p:nvSpPr>
        <p:spPr>
          <a:xfrm>
            <a:off x="7073900" y="1301750"/>
            <a:ext cx="4820920" cy="5334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try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區域為可能出錯的程式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except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為錯誤發生後的執行程序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else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為沒有錯誤發生的執行程序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finally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為不論如何都接著執行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CA093CF-8C11-8206-FD07-6D1E9804959B}"/>
              </a:ext>
            </a:extLst>
          </p:cNvPr>
          <p:cNvSpPr/>
          <p:nvPr/>
        </p:nvSpPr>
        <p:spPr>
          <a:xfrm>
            <a:off x="1114710" y="3181350"/>
            <a:ext cx="2866740" cy="16065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72727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C45E-FD1C-08D2-1AA3-FA366E736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A6A80AF-5AF5-9929-A53A-851FBE9B5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60890" cy="54027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DBC1CC1-FD9D-F46D-2DA4-4C61061D29B7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裝飾器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 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F4C17F1-4041-34BB-E820-0E71858174D8}"/>
              </a:ext>
            </a:extLst>
          </p:cNvPr>
          <p:cNvSpPr/>
          <p:nvPr/>
        </p:nvSpPr>
        <p:spPr>
          <a:xfrm>
            <a:off x="7164390" y="1003300"/>
            <a:ext cx="4820920" cy="57658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裝飾器就是一個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吃函數當參數的函數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，是讓你把特定函數放在另一個函數內執行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裝飾器用 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@ 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外掛在目標函數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上，使其被呼叫時在裝飾器內執行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4E654C0-9F4A-5243-6AF5-4DD380DAF7D8}"/>
              </a:ext>
            </a:extLst>
          </p:cNvPr>
          <p:cNvSpPr/>
          <p:nvPr/>
        </p:nvSpPr>
        <p:spPr>
          <a:xfrm>
            <a:off x="1248060" y="1955800"/>
            <a:ext cx="2866740" cy="11112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C619B7-D3E3-3CC8-3F8F-36CA391164EA}"/>
              </a:ext>
            </a:extLst>
          </p:cNvPr>
          <p:cNvSpPr/>
          <p:nvPr/>
        </p:nvSpPr>
        <p:spPr>
          <a:xfrm>
            <a:off x="1248060" y="3235326"/>
            <a:ext cx="1126840" cy="1936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CA57C07-B528-328B-0792-99F46C4D7BB7}"/>
              </a:ext>
            </a:extLst>
          </p:cNvPr>
          <p:cNvSpPr txBox="1"/>
          <p:nvPr/>
        </p:nvSpPr>
        <p:spPr>
          <a:xfrm>
            <a:off x="2519402" y="31203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外掛在函數上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D62AEF-5C6C-A326-5318-825756FB29D6}"/>
              </a:ext>
            </a:extLst>
          </p:cNvPr>
          <p:cNvSpPr txBox="1"/>
          <p:nvPr/>
        </p:nvSpPr>
        <p:spPr>
          <a:xfrm>
            <a:off x="3006804" y="12181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bg1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接收可變的函數作為參數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6BEA148-61B5-2FB3-800D-9E769461F07A}"/>
              </a:ext>
            </a:extLst>
          </p:cNvPr>
          <p:cNvCxnSpPr>
            <a:cxnSpLocks/>
          </p:cNvCxnSpPr>
          <p:nvPr/>
        </p:nvCxnSpPr>
        <p:spPr>
          <a:xfrm flipH="1">
            <a:off x="2870200" y="1587500"/>
            <a:ext cx="247650" cy="3048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F0303DC8-1BE3-6DE7-83C5-65729BCDB224}"/>
              </a:ext>
            </a:extLst>
          </p:cNvPr>
          <p:cNvSpPr/>
          <p:nvPr/>
        </p:nvSpPr>
        <p:spPr>
          <a:xfrm>
            <a:off x="1248060" y="3953566"/>
            <a:ext cx="1126840" cy="1936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90AEE11-D376-FE9D-92E7-805D975B5B02}"/>
              </a:ext>
            </a:extLst>
          </p:cNvPr>
          <p:cNvSpPr txBox="1"/>
          <p:nvPr/>
        </p:nvSpPr>
        <p:spPr>
          <a:xfrm>
            <a:off x="2519402" y="3865737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呼叫時會在裝飾器內被執行</a:t>
            </a:r>
          </a:p>
        </p:txBody>
      </p:sp>
    </p:spTree>
    <p:extLst>
      <p:ext uri="{BB962C8B-B14F-4D97-AF65-F5344CB8AC3E}">
        <p14:creationId xmlns:p14="http://schemas.microsoft.com/office/powerpoint/2010/main" val="14271827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F9C2C-7DF2-89C1-14D7-BB560D9C74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EBF5CD-F7D9-DF40-8639-2953E040F600}"/>
              </a:ext>
            </a:extLst>
          </p:cNvPr>
          <p:cNvSpPr/>
          <p:nvPr/>
        </p:nvSpPr>
        <p:spPr>
          <a:xfrm>
            <a:off x="1248060" y="3235326"/>
            <a:ext cx="1126840" cy="19367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9C21E7E-BDC7-F3E3-21B2-46038B8C1D2B}"/>
              </a:ext>
            </a:extLst>
          </p:cNvPr>
          <p:cNvSpPr txBox="1"/>
          <p:nvPr/>
        </p:nvSpPr>
        <p:spPr>
          <a:xfrm>
            <a:off x="2519402" y="31203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外掛在函數上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02CC68-6959-7DE8-5FC0-7AF54742B306}"/>
              </a:ext>
            </a:extLst>
          </p:cNvPr>
          <p:cNvSpPr/>
          <p:nvPr/>
        </p:nvSpPr>
        <p:spPr>
          <a:xfrm>
            <a:off x="1248060" y="3953566"/>
            <a:ext cx="1126840" cy="19367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5B11EC1-A6FD-0629-9CEA-5208A6EF38E8}"/>
              </a:ext>
            </a:extLst>
          </p:cNvPr>
          <p:cNvSpPr txBox="1"/>
          <p:nvPr/>
        </p:nvSpPr>
        <p:spPr>
          <a:xfrm>
            <a:off x="2519402" y="3865737"/>
            <a:ext cx="295465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呼叫時會在裝飾器內被執行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73A209B-6C60-74C8-ACDE-3CAC538F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23" y="1056584"/>
            <a:ext cx="9946557" cy="54027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A8DC333-5151-90F2-5699-F1F3CE8DD56C}"/>
              </a:ext>
            </a:extLst>
          </p:cNvPr>
          <p:cNvSpPr/>
          <p:nvPr/>
        </p:nvSpPr>
        <p:spPr>
          <a:xfrm>
            <a:off x="1086032" y="3886542"/>
            <a:ext cx="2866740" cy="74191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59EFA2C-3D15-E4B9-FF09-6001F401D679}"/>
              </a:ext>
            </a:extLst>
          </p:cNvPr>
          <p:cNvSpPr txBox="1"/>
          <p:nvPr/>
        </p:nvSpPr>
        <p:spPr>
          <a:xfrm>
            <a:off x="3892586" y="294058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先被裝飾器二包裝後</a:t>
            </a:r>
            <a:endParaRPr lang="en-US" altLang="zh-TW" b="1" dirty="0">
              <a:solidFill>
                <a:srgbClr val="00B0F0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  <a:p>
            <a:r>
              <a:rPr lang="zh-TW" altLang="en-US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又再被裝飾器依包裝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571C582-5DA1-DE74-2091-078688C1A339}"/>
              </a:ext>
            </a:extLst>
          </p:cNvPr>
          <p:cNvCxnSpPr>
            <a:cxnSpLocks/>
          </p:cNvCxnSpPr>
          <p:nvPr/>
        </p:nvCxnSpPr>
        <p:spPr>
          <a:xfrm flipH="1">
            <a:off x="3684838" y="3510471"/>
            <a:ext cx="247650" cy="304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6D8419CC-8DE8-1257-6232-BA74B0C4D254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裝飾器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C2E40FB-1384-DCF1-6984-E88E5A33CF62}"/>
              </a:ext>
            </a:extLst>
          </p:cNvPr>
          <p:cNvSpPr/>
          <p:nvPr/>
        </p:nvSpPr>
        <p:spPr>
          <a:xfrm>
            <a:off x="7164390" y="1003300"/>
            <a:ext cx="4820920" cy="57658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在使用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多層裝飾器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的情況下，原始函數會逐漸被上方外掛的裝飾器層層包裝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範例顯示出裝飾器最終都會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回傳一個新的函數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56411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7865E-809A-1F8E-106A-43353B296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>
            <a:extLst>
              <a:ext uri="{FF2B5EF4-FFF2-40B4-BE49-F238E27FC236}">
                <a16:creationId xmlns:a16="http://schemas.microsoft.com/office/drawing/2014/main" id="{512E143D-3F38-6D5D-46AF-A1C2DE744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46557" cy="540278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12C41AB-F538-9191-FD5F-C2234E46AB3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生成器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7964F5C-B7D5-C7ED-104E-E059CBA67809}"/>
              </a:ext>
            </a:extLst>
          </p:cNvPr>
          <p:cNvSpPr/>
          <p:nvPr/>
        </p:nvSpPr>
        <p:spPr>
          <a:xfrm>
            <a:off x="7164390" y="1003300"/>
            <a:ext cx="4820920" cy="57658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生成器由 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yield 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與迴圈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所組成，目標是遞迴性地生成性質類似的值或物件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生成器常被用來作為「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資料逐筆釋放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」用途，處理大量資料時使用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625BAB-B09C-CF6C-760A-6DBC918C304F}"/>
              </a:ext>
            </a:extLst>
          </p:cNvPr>
          <p:cNvSpPr/>
          <p:nvPr/>
        </p:nvSpPr>
        <p:spPr>
          <a:xfrm>
            <a:off x="1574982" y="2318092"/>
            <a:ext cx="1015818" cy="54575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46ACC6-8991-545B-D42E-32CA28CF4453}"/>
              </a:ext>
            </a:extLst>
          </p:cNvPr>
          <p:cNvSpPr txBox="1"/>
          <p:nvPr/>
        </p:nvSpPr>
        <p:spPr>
          <a:xfrm>
            <a:off x="3194086" y="2369080"/>
            <a:ext cx="3536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yield</a:t>
            </a:r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通常搭配迴圈使用</a:t>
            </a:r>
            <a:endParaRPr lang="en-US" altLang="zh-TW" b="1" dirty="0">
              <a:solidFill>
                <a:schemeClr val="bg2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  <a:p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迴圈完畢後 </a:t>
            </a:r>
            <a:r>
              <a:rPr lang="en-US" altLang="zh-TW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yield</a:t>
            </a:r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 的值會組合起來</a:t>
            </a:r>
            <a:endParaRPr lang="en-US" altLang="zh-TW" b="1" dirty="0">
              <a:solidFill>
                <a:schemeClr val="bg2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  <a:p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變成一個 可迭代物件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E7A4FCA-0C91-15AB-2A3E-C02FA7F9602E}"/>
              </a:ext>
            </a:extLst>
          </p:cNvPr>
          <p:cNvCxnSpPr>
            <a:cxnSpLocks/>
          </p:cNvCxnSpPr>
          <p:nvPr/>
        </p:nvCxnSpPr>
        <p:spPr>
          <a:xfrm flipH="1" flipV="1">
            <a:off x="2705100" y="2628900"/>
            <a:ext cx="419100" cy="6985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17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C309D-4DC5-EFF1-5C9B-0DA0A0148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0DD9892E-06B9-78CD-1BB8-E3D0D5B09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0" y="1056584"/>
            <a:ext cx="9960891" cy="5406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418F2E0-4C00-C638-692F-C4CF635B72CC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迭代器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8AB47BD-E3F5-64A1-5659-8EF19FBA375D}"/>
              </a:ext>
            </a:extLst>
          </p:cNvPr>
          <p:cNvSpPr/>
          <p:nvPr/>
        </p:nvSpPr>
        <p:spPr>
          <a:xfrm>
            <a:off x="7164390" y="1003300"/>
            <a:ext cx="4820920" cy="57658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在物件中，添加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__iter__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與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__next__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方法，將會使該物件具有可迭代性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__next__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需要設定迴圈結束後，出現 </a:t>
            </a:r>
            <a:r>
              <a:rPr lang="en-US" altLang="zh-TW" sz="40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StopIteration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以停止繼續迭代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654BC1E-95F4-AA06-D7B4-DD2D84E58626}"/>
              </a:ext>
            </a:extLst>
          </p:cNvPr>
          <p:cNvSpPr/>
          <p:nvPr/>
        </p:nvSpPr>
        <p:spPr>
          <a:xfrm>
            <a:off x="1263832" y="2641942"/>
            <a:ext cx="4457518" cy="2298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757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07FBE-8BC3-6106-D619-0A7233455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3F5F787-A3FE-2E63-E7FA-F7815443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" y="1056584"/>
            <a:ext cx="9953726" cy="5406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9E6D15C-586A-43C0-F52A-937A7BFA882A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非同步程序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FCB3058-C288-7640-517F-4566FDD26398}"/>
              </a:ext>
            </a:extLst>
          </p:cNvPr>
          <p:cNvSpPr/>
          <p:nvPr/>
        </p:nvSpPr>
        <p:spPr>
          <a:xfrm>
            <a:off x="7164390" y="1383259"/>
            <a:ext cx="4820920" cy="520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所有用 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async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定義的函數，會回傳「協程物件」，不會馬上執行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await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的作用是「等待協程完成」，不會卡住其他程式流程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3B4D34-B181-1F56-F608-0FCC9EDB33DF}"/>
              </a:ext>
            </a:extLst>
          </p:cNvPr>
          <p:cNvSpPr/>
          <p:nvPr/>
        </p:nvSpPr>
        <p:spPr>
          <a:xfrm>
            <a:off x="1193982" y="2279821"/>
            <a:ext cx="4902018" cy="22983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4A7BE7-1439-FD2D-94CA-AAC4CB8D66EF}"/>
              </a:ext>
            </a:extLst>
          </p:cNvPr>
          <p:cNvSpPr txBox="1"/>
          <p:nvPr/>
        </p:nvSpPr>
        <p:spPr>
          <a:xfrm>
            <a:off x="3867150" y="4705180"/>
            <a:ext cx="3232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TW" b="1" dirty="0" err="1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asyncio.run</a:t>
            </a:r>
            <a:r>
              <a:rPr lang="en-US" altLang="zh-TW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() </a:t>
            </a:r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是啟動非同步事件迴圈的入口，只能傳入 </a:t>
            </a:r>
            <a:r>
              <a:rPr lang="en-US" altLang="zh-TW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async </a:t>
            </a:r>
            <a:r>
              <a:rPr lang="zh-TW" altLang="en-US" b="1" dirty="0">
                <a:solidFill>
                  <a:schemeClr val="bg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函數（協程），負責開始整體流程。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E31446C-CFE2-EA56-D757-C355650F667A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2761491" y="4800600"/>
            <a:ext cx="1105659" cy="5047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6151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3DBBD-F4F8-360A-E435-A13E4D1DA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CCDBBD-9BB1-0E2E-7509-B1A8FB8E5539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進階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D2652F-33BE-7F2A-7801-7F7E82891231}"/>
              </a:ext>
            </a:extLst>
          </p:cNvPr>
          <p:cNvSpPr txBox="1"/>
          <p:nvPr/>
        </p:nvSpPr>
        <p:spPr>
          <a:xfrm>
            <a:off x="273866" y="1193800"/>
            <a:ext cx="1141013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下列關於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類別與物件的敘述何者正確？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使用 class 定義的類別無法新增屬性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類別中的方法無需傳入 self 參數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類別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的方法通常第一個參數是 self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__init__ 是在每次呼叫物件方法時都會執行的 </a:t>
            </a:r>
          </a:p>
          <a:p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下列哪一種寫法可以正確處理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中的例外？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try except finally 是錯誤語法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try...except... 可以攔截程式錯誤並執行處理動作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finally 區塊不會被執行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只要寫 except: 就能處理所有錯誤，細節不重要 </a:t>
            </a:r>
          </a:p>
          <a:p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下列關於裝飾器（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Decorator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）的敘述何者正確？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裝飾器只能應用在函數上，無法應用在類別上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裝飾器是一個返回函數的函數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使用 @ 是非必要，裝飾器一定要手動包裝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裝飾器無法同時使用多個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下列哪一個敘述正確描述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的非同步程序？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A. async 函數定義後會馬上執行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B. await 是阻塞整體流程直到完成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C. await 只會等待指定協程，不影響其他流程</a:t>
            </a:r>
            <a:b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D. asyncio.run() 可呼叫任何非 async 函數 </a:t>
            </a:r>
          </a:p>
        </p:txBody>
      </p:sp>
    </p:spTree>
    <p:extLst>
      <p:ext uri="{BB962C8B-B14F-4D97-AF65-F5344CB8AC3E}">
        <p14:creationId xmlns:p14="http://schemas.microsoft.com/office/powerpoint/2010/main" val="2193682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9EF30-390C-8B7C-4273-A18FFAE7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5A449FF-09D8-0D25-7940-4379E8DCD03C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7F24C7F2-7D77-9205-1EEF-08F9A48E932D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6903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C8790-AF13-CBC8-DE20-6A5D7813B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FDB30B7A-81D8-F731-4143-480C590D7D89}"/>
              </a:ext>
            </a:extLst>
          </p:cNvPr>
          <p:cNvSpPr/>
          <p:nvPr/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zh-TW" altLang="en-US" sz="120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A258123-AAAC-E4DE-951E-69200233E264}"/>
              </a:ext>
            </a:extLst>
          </p:cNvPr>
          <p:cNvSpPr txBox="1"/>
          <p:nvPr/>
        </p:nvSpPr>
        <p:spPr>
          <a:xfrm>
            <a:off x="685800" y="2781973"/>
            <a:ext cx="108204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60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sz="6000" b="1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vscode</a:t>
            </a:r>
            <a:endParaRPr lang="en-US" sz="60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36942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41258-AF8C-572E-F8BC-35507227A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8DF94A5C-1E70-716A-C32F-A9EDE4E5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" y="1056583"/>
            <a:ext cx="9953728" cy="54066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5328DF4-0365-77E6-EB57-422399DBBD87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資料讀寫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8D3C69EA-8AAA-C7BA-6012-88CD57342301}"/>
              </a:ext>
            </a:extLst>
          </p:cNvPr>
          <p:cNvSpPr/>
          <p:nvPr/>
        </p:nvSpPr>
        <p:spPr>
          <a:xfrm>
            <a:off x="7164390" y="1383259"/>
            <a:ext cx="4820920" cy="520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使用</a:t>
            </a:r>
            <a:r>
              <a:rPr lang="en-US" altLang="zh-TW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csv</a:t>
            </a:r>
            <a:r>
              <a:rPr lang="zh-TW" altLang="en-US" sz="40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內建工具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可進行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csv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表格資料的讀寫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操作模式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w: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建立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/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寫入新檔案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a: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 插入新的一行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r:  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讀取模式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3.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  常用編碼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 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utf-8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DC92A50-3FC0-6FE2-6621-60251988F7FD}"/>
              </a:ext>
            </a:extLst>
          </p:cNvPr>
          <p:cNvSpPr/>
          <p:nvPr/>
        </p:nvSpPr>
        <p:spPr>
          <a:xfrm>
            <a:off x="1193982" y="2292349"/>
            <a:ext cx="5721168" cy="28511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278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F3CE5-3793-E244-D5E4-5C29738BD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C85BF71B-7B2B-25D8-FEF4-5E0F31A32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" y="1056584"/>
            <a:ext cx="9956999" cy="5406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A761710-565F-546A-2752-BC262E3CB48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圖形化介面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A2D579AA-FBFA-7E49-29C4-DAF13A2BD88F}"/>
              </a:ext>
            </a:extLst>
          </p:cNvPr>
          <p:cNvSpPr/>
          <p:nvPr/>
        </p:nvSpPr>
        <p:spPr>
          <a:xfrm>
            <a:off x="7164390" y="1383259"/>
            <a:ext cx="4820920" cy="520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en-US" altLang="zh-TW" sz="40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tkinter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是</a:t>
            </a:r>
            <a:r>
              <a:rPr lang="en-US" altLang="zh-TW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內建的圖形化介套件，也可下載其他更好用的套件如</a:t>
            </a:r>
            <a:r>
              <a:rPr lang="en-US" altLang="zh-TW" sz="40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PyQt</a:t>
            </a:r>
            <a:endParaRPr lang="en-US" altLang="zh-TW" sz="40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pPr marL="742950" indent="-742950">
              <a:buAutoNum type="arabicPeriod"/>
            </a:pP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圖形化介面仍需以</a:t>
            </a:r>
            <a:r>
              <a:rPr lang="en-US" altLang="zh-TW" sz="40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pyinstaller</a:t>
            </a:r>
            <a:r>
              <a:rPr lang="zh-TW" altLang="en-US" sz="40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等方式打包使用</a:t>
            </a:r>
            <a:endParaRPr lang="en-US" altLang="zh-TW" sz="40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097229-2F5F-CF72-1184-CD47163B6A04}"/>
              </a:ext>
            </a:extLst>
          </p:cNvPr>
          <p:cNvSpPr/>
          <p:nvPr/>
        </p:nvSpPr>
        <p:spPr>
          <a:xfrm>
            <a:off x="1193982" y="1746251"/>
            <a:ext cx="5562418" cy="413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6924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F62E0-03D5-AA96-A36F-DCC9AA1F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2A52EDE-2E0A-4935-84AE-7EF752E5D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5" y="1056584"/>
            <a:ext cx="9975255" cy="5406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DFFE204-DF28-BE96-5C18-4FC4C8314D88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 </a:t>
            </a:r>
            <a:r>
              <a:rPr lang="en-US" altLang="zh-TW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網站框架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1BDC222-352B-25C8-B7F4-09321C01A4E7}"/>
              </a:ext>
            </a:extLst>
          </p:cNvPr>
          <p:cNvSpPr/>
          <p:nvPr/>
        </p:nvSpPr>
        <p:spPr>
          <a:xfrm>
            <a:off x="7164390" y="1383259"/>
            <a:ext cx="4820920" cy="5207000"/>
          </a:xfrm>
          <a:prstGeom prst="roundRect">
            <a:avLst>
              <a:gd name="adj" fmla="val 782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742950" indent="-742950">
              <a:buAutoNum type="arabicPeriod"/>
            </a:pPr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常見的</a:t>
            </a:r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Python</a:t>
            </a:r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網頁框架有</a:t>
            </a:r>
            <a:r>
              <a:rPr lang="en-US" altLang="zh-TW" sz="36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Flask</a:t>
            </a:r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、</a:t>
            </a:r>
            <a:r>
              <a:rPr lang="en-US" altLang="zh-TW" sz="3600" b="1" dirty="0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Django</a:t>
            </a:r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、</a:t>
            </a:r>
            <a:r>
              <a:rPr lang="en-US" altLang="zh-TW" sz="3600" b="1" dirty="0" err="1">
                <a:solidFill>
                  <a:srgbClr val="FF0000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FastAPI</a:t>
            </a:r>
            <a:endParaRPr lang="en-US" altLang="zh-TW" sz="36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altLang="zh-TW" sz="3600" b="1" dirty="0">
              <a:solidFill>
                <a:srgbClr val="FF0000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回應速度</a:t>
            </a:r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</a:p>
          <a:p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Django&lt;Flask&lt;</a:t>
            </a:r>
            <a:r>
              <a:rPr lang="en-US" altLang="zh-TW" sz="36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FastAPI</a:t>
            </a:r>
            <a:endParaRPr lang="en-US" altLang="zh-TW" sz="36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endParaRPr lang="en-US" altLang="zh-TW" sz="36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  <a:p>
            <a:r>
              <a:rPr lang="zh-TW" altLang="en-US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支援功能</a:t>
            </a:r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:</a:t>
            </a:r>
          </a:p>
          <a:p>
            <a:r>
              <a:rPr lang="en-US" altLang="zh-TW" sz="3600" b="1" dirty="0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Django&gt;Flask&gt;</a:t>
            </a:r>
            <a:r>
              <a:rPr lang="en-US" altLang="zh-TW" sz="3600" b="1" dirty="0" err="1">
                <a:solidFill>
                  <a:schemeClr val="tx1"/>
                </a:solidFill>
                <a:latin typeface="MS PGothic" panose="020B0600070205080204" pitchFamily="34" charset="-128"/>
                <a:ea typeface="MS PGothic" panose="020B0600070205080204" pitchFamily="34" charset="-128"/>
              </a:rPr>
              <a:t>FastAPI</a:t>
            </a:r>
            <a:endParaRPr lang="en-US" altLang="zh-TW" sz="3600" b="1" dirty="0">
              <a:solidFill>
                <a:schemeClr val="tx1"/>
              </a:solidFill>
              <a:latin typeface="MS PGothic" panose="020B0600070205080204" pitchFamily="34" charset="-128"/>
              <a:ea typeface="MS PGothic" panose="020B0600070205080204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B07B263-60D4-A088-6D54-ABFE72C5EB44}"/>
              </a:ext>
            </a:extLst>
          </p:cNvPr>
          <p:cNvSpPr/>
          <p:nvPr/>
        </p:nvSpPr>
        <p:spPr>
          <a:xfrm>
            <a:off x="685982" y="1530351"/>
            <a:ext cx="3339918" cy="122554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2E244B1-C759-3FE1-C155-E6AFA37485E4}"/>
              </a:ext>
            </a:extLst>
          </p:cNvPr>
          <p:cNvSpPr txBox="1"/>
          <p:nvPr/>
        </p:nvSpPr>
        <p:spPr>
          <a:xfrm>
            <a:off x="3255350" y="1161019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F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Python</a:t>
            </a:r>
            <a:endParaRPr lang="zh-TW" altLang="en-US" b="1" dirty="0">
              <a:solidFill>
                <a:srgbClr val="00B0F0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10A610-2907-580D-DD63-60745DD102A5}"/>
              </a:ext>
            </a:extLst>
          </p:cNvPr>
          <p:cNvSpPr/>
          <p:nvPr/>
        </p:nvSpPr>
        <p:spPr>
          <a:xfrm>
            <a:off x="685982" y="3252233"/>
            <a:ext cx="3339918" cy="122554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373796-133D-53F2-03E1-FD8108EABCCB}"/>
              </a:ext>
            </a:extLst>
          </p:cNvPr>
          <p:cNvSpPr txBox="1"/>
          <p:nvPr/>
        </p:nvSpPr>
        <p:spPr>
          <a:xfrm>
            <a:off x="3260947" y="2882901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HTML</a:t>
            </a:r>
            <a:endParaRPr lang="zh-TW" altLang="en-US" b="1" dirty="0">
              <a:solidFill>
                <a:srgbClr val="00B050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7CE7BCB-5B4D-3D40-FC4D-3B601AFAF43F}"/>
              </a:ext>
            </a:extLst>
          </p:cNvPr>
          <p:cNvSpPr/>
          <p:nvPr/>
        </p:nvSpPr>
        <p:spPr>
          <a:xfrm>
            <a:off x="685982" y="5042411"/>
            <a:ext cx="3339918" cy="122554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65BC18A-07F8-0945-9110-5472A45EE41D}"/>
              </a:ext>
            </a:extLst>
          </p:cNvPr>
          <p:cNvSpPr txBox="1"/>
          <p:nvPr/>
        </p:nvSpPr>
        <p:spPr>
          <a:xfrm>
            <a:off x="3408423" y="467307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CSS</a:t>
            </a:r>
            <a:endParaRPr lang="zh-TW" altLang="en-US" b="1" dirty="0">
              <a:solidFill>
                <a:schemeClr val="accent2"/>
              </a:solidFill>
              <a:latin typeface="Noto Sans T Chinese" panose="020B0600070205080204" charset="-128"/>
              <a:ea typeface="Noto Sans T Chinese" panose="020B0600070205080204" charset="-128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B97B40E-0125-7934-EF63-86D2F1DAFDC0}"/>
              </a:ext>
            </a:extLst>
          </p:cNvPr>
          <p:cNvSpPr/>
          <p:nvPr/>
        </p:nvSpPr>
        <p:spPr>
          <a:xfrm>
            <a:off x="4400801" y="1383259"/>
            <a:ext cx="2194467" cy="3430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F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DBEC763-A629-632E-F329-BD1D85A115B6}"/>
              </a:ext>
            </a:extLst>
          </p:cNvPr>
          <p:cNvSpPr txBox="1"/>
          <p:nvPr/>
        </p:nvSpPr>
        <p:spPr>
          <a:xfrm>
            <a:off x="5542002" y="48577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Noto Sans T Chinese" panose="020B0600070205080204" charset="-128"/>
                <a:ea typeface="Noto Sans T Chinese" panose="020B0600070205080204" charset="-128"/>
              </a:rPr>
              <a:t>基礎網頁</a:t>
            </a:r>
          </a:p>
        </p:txBody>
      </p:sp>
    </p:spTree>
    <p:extLst>
      <p:ext uri="{BB962C8B-B14F-4D97-AF65-F5344CB8AC3E}">
        <p14:creationId xmlns:p14="http://schemas.microsoft.com/office/powerpoint/2010/main" val="344219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58267-22EE-7CBB-1233-5B2E0389A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769F2F-1375-2214-C480-9C35719BB970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48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應用實例</a:t>
            </a:r>
            <a:endParaRPr lang="en-US" altLang="zh-TW" sz="4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F8E7611-7573-7523-3125-9EB4A13B48C4}"/>
              </a:ext>
            </a:extLst>
          </p:cNvPr>
          <p:cNvSpPr txBox="1"/>
          <p:nvPr/>
        </p:nvSpPr>
        <p:spPr>
          <a:xfrm>
            <a:off x="273866" y="929583"/>
            <a:ext cx="11835584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下列關於使用 csv 模組進行資料讀寫的敘述何者正確？ </a:t>
            </a:r>
          </a:p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csv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只能讀檔，不能寫檔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開啟檔案時不需指定編碼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csv.writer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可用於寫入資料列到檔案中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csv.reader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會自動把資料轉為字典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下列哪一項與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圖形化介面開發的描述較為正確？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所有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程式都必須使用內建的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tkinter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☐ B. 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程式無法與外部資料庫連接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工具有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PyQt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Tkinter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Kivy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程式無法進行非同步處理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PyInstaller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打包圖形化介面應用程式時，下列敘述何者正確？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若程式使用額外資源如圖片、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模板，需額外指定包含方式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打包後的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.exe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檔可在任何作業系統上直接執行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PyInstaller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會自動辨識並安裝所有缺失的套件與驅動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PyInstaller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不支援打包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GUI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程式，只能用於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CLI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下列關於使用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建立網站應具備的基礎概念，何者正確？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A. HTML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檔案與圖片、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通常會放在同一個資料夾中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建立網站時常見做法是分成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templates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儲存頁面、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static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儲存靜態資源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C. Flask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開發網站不需要設定路由，只要放好檔案即可</a:t>
            </a:r>
            <a:b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☐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D.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網站內容無法與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變數互動，只能寫死在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 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</a:t>
            </a:r>
            <a:endParaRPr lang="zh-TW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35801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58051-23FC-029D-8E1A-2CA8F41F5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9C4769B1-91A6-3B55-F802-EA1CC00C8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0" y="4121151"/>
            <a:ext cx="10745700" cy="195289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8E65121-8D30-5E08-ECFC-D29570D99D9E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7200"/>
              </a:lnSpc>
              <a:spcBef>
                <a:spcPct val="0"/>
              </a:spcBef>
            </a:pPr>
            <a:r>
              <a:rPr lang="zh-TW" altLang="en-US" sz="4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延伸應用</a:t>
            </a:r>
            <a:endParaRPr lang="en-US" altLang="zh-TW" sz="440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9F3C69D-1AFD-455B-D55F-1BFDB4F73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00" y="1285576"/>
            <a:ext cx="3810532" cy="214342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B5A8B5-0461-CEB2-0504-8379541DC90C}"/>
              </a:ext>
            </a:extLst>
          </p:cNvPr>
          <p:cNvSpPr/>
          <p:nvPr/>
        </p:nvSpPr>
        <p:spPr>
          <a:xfrm>
            <a:off x="10809" y="3498046"/>
            <a:ext cx="4160114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LINE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 </a:t>
            </a:r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Messaging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 </a:t>
            </a:r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API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4"/>
              </a:rPr>
              <a:t>串接</a:t>
            </a:r>
            <a:endParaRPr lang="en-US" altLang="zh-TW" sz="2667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FF8A796-4463-3F54-D30C-BD4C26E11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495" y="1285576"/>
            <a:ext cx="3829584" cy="21529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9599F7-71C2-E097-B8FD-45A81CB30268}"/>
              </a:ext>
            </a:extLst>
          </p:cNvPr>
          <p:cNvSpPr/>
          <p:nvPr/>
        </p:nvSpPr>
        <p:spPr>
          <a:xfrm>
            <a:off x="4310764" y="3507572"/>
            <a:ext cx="3591048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6"/>
              </a:rPr>
              <a:t>MongoDB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6"/>
              </a:rPr>
              <a:t>資料庫串接</a:t>
            </a:r>
            <a:endParaRPr lang="en-US" altLang="zh-TW" sz="2667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A079AAB-2113-6E84-B8A4-53D795CDD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3992" y="1285577"/>
            <a:ext cx="3732408" cy="21529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8D44792B-CD49-DBC2-108C-C3438316A5D5}"/>
              </a:ext>
            </a:extLst>
          </p:cNvPr>
          <p:cNvSpPr/>
          <p:nvPr/>
        </p:nvSpPr>
        <p:spPr>
          <a:xfrm>
            <a:off x="8816758" y="3498046"/>
            <a:ext cx="2829621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8"/>
              </a:rPr>
              <a:t>OPENAI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8"/>
              </a:rPr>
              <a:t> </a:t>
            </a:r>
            <a:r>
              <a:rPr lang="en-US" altLang="zh-TW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8"/>
              </a:rPr>
              <a:t>API</a:t>
            </a:r>
            <a:r>
              <a:rPr lang="zh-TW" altLang="en-US" sz="2667" b="1" dirty="0"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8"/>
              </a:rPr>
              <a:t>串接</a:t>
            </a:r>
            <a:endParaRPr lang="en-US" altLang="zh-TW" sz="2667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11A20D7-5FF8-E61B-3E52-9B524C48A286}"/>
              </a:ext>
            </a:extLst>
          </p:cNvPr>
          <p:cNvSpPr/>
          <p:nvPr/>
        </p:nvSpPr>
        <p:spPr>
          <a:xfrm>
            <a:off x="229181" y="6139559"/>
            <a:ext cx="353654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6">
              <a:defRPr/>
            </a:pP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系列文章－用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Django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架構建置專屬的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LINEBOT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9"/>
              </a:rPr>
              <a:t>吧</a:t>
            </a:r>
            <a:endParaRPr lang="zh-TW" altLang="en-US" sz="1200" b="1" dirty="0">
              <a:solidFill>
                <a:srgbClr val="303233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4CA9CD7-7FBC-006E-C26A-13EBB51E185A}"/>
              </a:ext>
            </a:extLst>
          </p:cNvPr>
          <p:cNvSpPr/>
          <p:nvPr/>
        </p:nvSpPr>
        <p:spPr>
          <a:xfrm>
            <a:off x="229181" y="6482068"/>
            <a:ext cx="52645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46">
              <a:defRPr/>
            </a:pP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系列文章－從 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Python 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開發者的角度學習 </a:t>
            </a:r>
            <a:r>
              <a:rPr lang="en-US" altLang="zh-TW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Rust —— </a:t>
            </a:r>
            <a:r>
              <a:rPr lang="zh-TW" altLang="en-US" sz="1200" b="1" dirty="0">
                <a:solidFill>
                  <a:srgbClr val="3032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hlinkClick r:id="rId10"/>
              </a:rPr>
              <a:t>從語法基礎到實戰應用</a:t>
            </a:r>
            <a:endParaRPr lang="zh-TW" altLang="en-US" sz="1200" b="1" dirty="0">
              <a:solidFill>
                <a:srgbClr val="303233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01BD4E5-E6CB-E158-4B9E-063E6DE96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3" y="4231093"/>
            <a:ext cx="635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C95D784-0809-FE2E-66F8-297A1C423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573" y="5173610"/>
            <a:ext cx="635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88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F166-75A4-0B81-2352-BCD682C0C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1E63AB8-B2A6-5A75-E0D9-03C62BE7D4E1}"/>
              </a:ext>
            </a:extLst>
          </p:cNvPr>
          <p:cNvSpPr/>
          <p:nvPr/>
        </p:nvSpPr>
        <p:spPr>
          <a:xfrm>
            <a:off x="10809" y="6254"/>
            <a:ext cx="12192000" cy="923329"/>
          </a:xfrm>
          <a:prstGeom prst="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b="1" dirty="0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安裝</a:t>
            </a:r>
            <a:r>
              <a:rPr lang="en-US" altLang="zh-TW" sz="4400" b="1" dirty="0" err="1">
                <a:solidFill>
                  <a:schemeClr val="tx1"/>
                </a:solidFill>
                <a:latin typeface="Noto Sans T Chinese" panose="020B0604020202020204" charset="-128"/>
                <a:ea typeface="Noto Sans T Chinese" panose="020B0604020202020204" charset="-128"/>
              </a:rPr>
              <a:t>vscode</a:t>
            </a:r>
            <a:endParaRPr lang="en-US" altLang="zh-TW" sz="4400" b="1" dirty="0">
              <a:solidFill>
                <a:schemeClr val="tx1"/>
              </a:solidFill>
              <a:latin typeface="Noto Sans T Chinese" panose="020B0604020202020204" charset="-128"/>
              <a:ea typeface="Noto Sans T Chinese" panose="020B060402020202020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89605D-0590-22C5-A522-AC5529FC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048"/>
          <a:stretch>
            <a:fillRect/>
          </a:stretch>
        </p:blipFill>
        <p:spPr>
          <a:xfrm>
            <a:off x="0" y="929583"/>
            <a:ext cx="12192000" cy="5922163"/>
          </a:xfrm>
          <a:prstGeom prst="rect">
            <a:avLst/>
          </a:prstGeom>
        </p:spPr>
      </p:pic>
      <p:sp>
        <p:nvSpPr>
          <p:cNvPr id="5" name="語音泡泡: 圓角矩形 4">
            <a:extLst>
              <a:ext uri="{FF2B5EF4-FFF2-40B4-BE49-F238E27FC236}">
                <a16:creationId xmlns:a16="http://schemas.microsoft.com/office/drawing/2014/main" id="{3B6EF84D-FDDA-0E9E-5030-9E10A2F7F7C7}"/>
              </a:ext>
            </a:extLst>
          </p:cNvPr>
          <p:cNvSpPr/>
          <p:nvPr/>
        </p:nvSpPr>
        <p:spPr>
          <a:xfrm>
            <a:off x="7360920" y="2098606"/>
            <a:ext cx="4503420" cy="2145734"/>
          </a:xfrm>
          <a:prstGeom prst="wedgeRoundRectCallout">
            <a:avLst>
              <a:gd name="adj1" fmla="val 32873"/>
              <a:gd name="adj2" fmla="val -82168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進入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vscode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官方首頁後在</a:t>
            </a:r>
            <a:r>
              <a:rPr lang="en-US" altLang="zh-TW" sz="4000" b="1" dirty="0" err="1">
                <a:latin typeface="MS PGothic" panose="020B0600070205080204" pitchFamily="34" charset="-128"/>
                <a:ea typeface="MS PGothic" panose="020B0600070205080204" pitchFamily="34" charset="-128"/>
              </a:rPr>
              <a:t>Downoad</a:t>
            </a:r>
            <a:r>
              <a:rPr lang="zh-TW" altLang="en-US" sz="4000" b="1" dirty="0">
                <a:latin typeface="MS PGothic" panose="020B0600070205080204" pitchFamily="34" charset="-128"/>
                <a:ea typeface="MS PGothic" panose="020B0600070205080204" pitchFamily="34" charset="-128"/>
              </a:rPr>
              <a:t>點選下載</a:t>
            </a:r>
          </a:p>
        </p:txBody>
      </p:sp>
    </p:spTree>
    <p:extLst>
      <p:ext uri="{BB962C8B-B14F-4D97-AF65-F5344CB8AC3E}">
        <p14:creationId xmlns:p14="http://schemas.microsoft.com/office/powerpoint/2010/main" val="638799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</TotalTime>
  <Words>3184</Words>
  <Application>Microsoft Office PowerPoint</Application>
  <PresentationFormat>寬螢幕</PresentationFormat>
  <Paragraphs>339</Paragraphs>
  <Slides>84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84</vt:i4>
      </vt:variant>
    </vt:vector>
  </HeadingPairs>
  <TitlesOfParts>
    <vt:vector size="94" baseType="lpstr">
      <vt:lpstr>Microsoft JhengHei UI</vt:lpstr>
      <vt:lpstr>MS PGothic</vt:lpstr>
      <vt:lpstr>Noto Sans T Chinese</vt:lpstr>
      <vt:lpstr>Noto Sans T Chinese Bold</vt:lpstr>
      <vt:lpstr>微軟正黑體</vt:lpstr>
      <vt:lpstr>Aptos</vt:lpstr>
      <vt:lpstr>Aptos Display</vt:lpstr>
      <vt:lpstr>Arial</vt:lpstr>
      <vt:lpstr>Calibri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wky4htv058</dc:creator>
  <cp:lastModifiedBy>wky4htv058</cp:lastModifiedBy>
  <cp:revision>112</cp:revision>
  <dcterms:created xsi:type="dcterms:W3CDTF">2025-06-22T11:25:41Z</dcterms:created>
  <dcterms:modified xsi:type="dcterms:W3CDTF">2025-06-30T11:39:09Z</dcterms:modified>
</cp:coreProperties>
</file>